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3" r:id="rId2"/>
    <p:sldId id="366" r:id="rId3"/>
    <p:sldId id="367" r:id="rId4"/>
    <p:sldId id="368" r:id="rId5"/>
    <p:sldId id="369" r:id="rId6"/>
    <p:sldId id="376" r:id="rId7"/>
    <p:sldId id="377" r:id="rId8"/>
    <p:sldId id="378" r:id="rId9"/>
    <p:sldId id="380" r:id="rId10"/>
    <p:sldId id="384" r:id="rId11"/>
    <p:sldId id="360" r:id="rId12"/>
    <p:sldId id="335" r:id="rId13"/>
    <p:sldId id="374" r:id="rId14"/>
    <p:sldId id="358" r:id="rId15"/>
    <p:sldId id="329" r:id="rId16"/>
    <p:sldId id="386" r:id="rId17"/>
    <p:sldId id="387" r:id="rId18"/>
    <p:sldId id="340" r:id="rId19"/>
    <p:sldId id="372" r:id="rId20"/>
    <p:sldId id="389" r:id="rId21"/>
    <p:sldId id="390" r:id="rId22"/>
    <p:sldId id="365" r:id="rId23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A34AA"/>
    <a:srgbClr val="3045AE"/>
    <a:srgbClr val="4158CB"/>
    <a:srgbClr val="4570C7"/>
    <a:srgbClr val="4E59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4728" autoAdjust="0"/>
  </p:normalViewPr>
  <p:slideViewPr>
    <p:cSldViewPr>
      <p:cViewPr>
        <p:scale>
          <a:sx n="90" d="100"/>
          <a:sy n="90" d="100"/>
        </p:scale>
        <p:origin x="-103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778540-D23B-4D4C-B998-3CAC4DD53C7F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C2C01C-02CE-4CA0-A3AD-1EBA4F7E72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1122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6C978B-E5D7-459C-A7F3-501808A5F7F6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662A61-F5D9-457F-B784-D0FD1F07A02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1026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B63F-4CC3-4DA5-8F20-89D00E4D9523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0668-14BA-4181-88F9-4EE9A98FC7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3BC8-A47A-4A96-ACB8-132578133728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BFFE-4A2D-466C-B6F2-4808EBF0A3E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9CF9-4D7B-43E6-A1DC-A279E3C17C48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30FC-8A45-48DE-9D4B-249EE4EF45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1BF3-2A30-47BE-93D3-3EAD0A480F0A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33B1-5BF4-449C-AEC4-F340C93FCE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8F47-7E9A-4E68-BF04-4BC747F9C92E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BBB01-7A24-4B4A-BAB1-99EF2FBB38F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CD04-80E7-4E79-94E0-5F2BA822D19B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7830-38B0-4A92-8C41-F07D3E3906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2DC-9B84-4BC2-9724-06015A1CA4B5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6FEC-C324-4FA3-BCCD-C3D4AF4F2D3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C4EC-2EE5-4AD7-99B7-B665C0A35BD1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EC56-76BA-403F-9041-57D01AE1CA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172B-A2E8-4D81-9CE1-027DACE549F5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D542D-BA8A-4940-938A-3CA17D2A0EC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587D-1198-41A1-B050-0ED1B41DB06B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6446-9420-4C68-A162-9816CE6EB55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96E1-1D99-4362-881C-56D0448C53DB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429D-33C7-4C55-909B-F9819ABE17B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EE2AB-726D-4892-8C0F-4B188706E11F}" type="datetimeFigureOut">
              <a:rPr lang="bg-BG"/>
              <a:pPr>
                <a:defRPr/>
              </a:pPr>
              <a:t>4.6.2015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1F25F2-1878-4378-BE1E-75614590D80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zonebourgas.com/images/pictures/big/picture_31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15363" name="Picture 5" descr="0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663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Burgas03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b="12970"/>
          <a:stretch>
            <a:fillRect/>
          </a:stretch>
        </p:blipFill>
        <p:spPr bwMode="auto">
          <a:xfrm>
            <a:off x="0" y="1530350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671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23912"/>
          </a:xfrm>
        </p:spPr>
        <p:txBody>
          <a:bodyPr/>
          <a:lstStyle/>
          <a:p>
            <a:r>
              <a:rPr lang="ru-RU" sz="3600" smtClean="0"/>
              <a:t>    </a:t>
            </a:r>
            <a:r>
              <a:rPr lang="ru-RU" sz="3600" b="1" smtClean="0">
                <a:solidFill>
                  <a:srgbClr val="1C4372"/>
                </a:solidFill>
              </a:rPr>
              <a:t>Виды бизнеса</a:t>
            </a:r>
            <a:endParaRPr lang="en-US" sz="3600" b="1" smtClean="0">
              <a:solidFill>
                <a:srgbClr val="1C4372"/>
              </a:solidFill>
            </a:endParaRPr>
          </a:p>
        </p:txBody>
      </p:sp>
      <p:sp>
        <p:nvSpPr>
          <p:cNvPr id="15365" name="Freeform 5"/>
          <p:cNvSpPr>
            <a:spLocks noEditPoints="1"/>
          </p:cNvSpPr>
          <p:nvPr/>
        </p:nvSpPr>
        <p:spPr bwMode="gray">
          <a:xfrm rot="-1358056">
            <a:off x="1077913" y="2309813"/>
            <a:ext cx="6853237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gray">
          <a:xfrm>
            <a:off x="3810000" y="1460500"/>
            <a:ext cx="1284288" cy="12747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gray">
          <a:xfrm>
            <a:off x="1295400" y="2852937"/>
            <a:ext cx="1404392" cy="1440160"/>
          </a:xfrm>
          <a:prstGeom prst="ellipse">
            <a:avLst/>
          </a:prstGeom>
          <a:gradFill flip="none" rotWithShape="1">
            <a:gsLst>
              <a:gs pos="0">
                <a:srgbClr val="D6B19C"/>
              </a:gs>
              <a:gs pos="22000">
                <a:srgbClr val="D49E6C"/>
              </a:gs>
              <a:gs pos="58000">
                <a:srgbClr val="A65528"/>
              </a:gs>
              <a:gs pos="89000">
                <a:srgbClr val="663012"/>
              </a:gs>
            </a:gsLst>
            <a:lin ang="13500000" scaled="1"/>
            <a:tileRect/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  <a:scene3d>
            <a:camera prst="orthographicFront">
              <a:rot lat="1800000" lon="0" rev="0"/>
            </a:camera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r>
              <a:rPr lang="bg-BG" dirty="0">
                <a:solidFill>
                  <a:schemeClr val="bg1"/>
                </a:solidFill>
                <a:latin typeface="+mj-lt"/>
              </a:rPr>
              <a:t>8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bg-BG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25605" name="Oval 13"/>
          <p:cNvSpPr>
            <a:spLocks noChangeArrowheads="1"/>
          </p:cNvSpPr>
          <p:nvPr/>
        </p:nvSpPr>
        <p:spPr bwMode="gray">
          <a:xfrm>
            <a:off x="2178050" y="4668838"/>
            <a:ext cx="1282700" cy="1274762"/>
          </a:xfrm>
          <a:prstGeom prst="ellipse">
            <a:avLst/>
          </a:prstGeom>
          <a:gradFill rotWithShape="1">
            <a:gsLst>
              <a:gs pos="0">
                <a:srgbClr val="1C2C7C"/>
              </a:gs>
              <a:gs pos="50000">
                <a:srgbClr val="2C43B3"/>
              </a:gs>
              <a:gs pos="100000">
                <a:srgbClr val="3751D5"/>
              </a:gs>
            </a:gsLst>
            <a:lin ang="13500000" scaled="1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g-BG">
                <a:solidFill>
                  <a:schemeClr val="bg1"/>
                </a:solidFill>
              </a:rPr>
              <a:t>13,5 %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gray">
          <a:xfrm>
            <a:off x="4953000" y="4038600"/>
            <a:ext cx="1284288" cy="1274763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bg-BG" dirty="0">
                <a:latin typeface="Verdana" pitchFamily="34" charset="0"/>
              </a:rPr>
              <a:t>  </a:t>
            </a:r>
            <a:r>
              <a:rPr lang="bg-BG" dirty="0">
                <a:solidFill>
                  <a:schemeClr val="bg1"/>
                </a:solidFill>
                <a:latin typeface="+mj-lt"/>
              </a:rPr>
              <a:t>23 %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607" name="Oval 19"/>
          <p:cNvSpPr>
            <a:spLocks noChangeArrowheads="1"/>
          </p:cNvSpPr>
          <p:nvPr/>
        </p:nvSpPr>
        <p:spPr bwMode="gray">
          <a:xfrm>
            <a:off x="6781800" y="1676400"/>
            <a:ext cx="1212850" cy="1274763"/>
          </a:xfrm>
          <a:prstGeom prst="ellipse">
            <a:avLst/>
          </a:prstGeom>
          <a:gradFill rotWithShape="1">
            <a:gsLst>
              <a:gs pos="0">
                <a:srgbClr val="1C6376"/>
              </a:gs>
              <a:gs pos="50000">
                <a:srgbClr val="2D90AC"/>
              </a:gs>
              <a:gs pos="100000">
                <a:srgbClr val="37ADCD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bg-BG">
                <a:solidFill>
                  <a:schemeClr val="bg1"/>
                </a:solidFill>
              </a:rPr>
              <a:t> 51 %</a:t>
            </a:r>
          </a:p>
        </p:txBody>
      </p:sp>
      <p:sp>
        <p:nvSpPr>
          <p:cNvPr id="25608" name="Text Box 21"/>
          <p:cNvSpPr txBox="1">
            <a:spLocks noChangeArrowheads="1"/>
          </p:cNvSpPr>
          <p:nvPr/>
        </p:nvSpPr>
        <p:spPr bwMode="white">
          <a:xfrm>
            <a:off x="107950" y="3644900"/>
            <a:ext cx="1187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bg-BG" sz="1000" b="1">
                <a:solidFill>
                  <a:schemeClr val="tx2"/>
                </a:solidFill>
                <a:latin typeface="Verdana" pitchFamily="34" charset="0"/>
              </a:rPr>
              <a:t>ТРАНСПОРТ</a:t>
            </a:r>
            <a:endParaRPr lang="en-US" sz="10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white">
          <a:xfrm>
            <a:off x="4114800" y="1057275"/>
            <a:ext cx="2003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bg-BG">
                <a:latin typeface="Verdana" pitchFamily="34" charset="0"/>
              </a:rPr>
              <a:t>       </a:t>
            </a:r>
            <a:r>
              <a:rPr lang="bg-BG" sz="1000" b="1">
                <a:solidFill>
                  <a:srgbClr val="800000"/>
                </a:solidFill>
                <a:latin typeface="Verdana" pitchFamily="34" charset="0"/>
              </a:rPr>
              <a:t>С</a:t>
            </a:r>
            <a:r>
              <a:rPr lang="bg-BG" sz="1000" b="1">
                <a:solidFill>
                  <a:schemeClr val="tx2"/>
                </a:solidFill>
                <a:latin typeface="Verdana" pitchFamily="34" charset="0"/>
              </a:rPr>
              <a:t>ТРОИТЕЛЬСТВО</a:t>
            </a:r>
            <a:endParaRPr lang="bg-BG" sz="1000" b="1">
              <a:solidFill>
                <a:schemeClr val="tx2"/>
              </a:solidFill>
            </a:endParaRPr>
          </a:p>
          <a:p>
            <a:pPr eaLnBrk="0" hangingPunct="0"/>
            <a:r>
              <a:rPr lang="bg-BG">
                <a:latin typeface="Verdana" pitchFamily="34" charset="0"/>
              </a:rPr>
              <a:t>               </a:t>
            </a:r>
          </a:p>
          <a:p>
            <a:pPr eaLnBrk="0" hangingPunct="0"/>
            <a:r>
              <a:rPr lang="bg-BG">
                <a:solidFill>
                  <a:schemeClr val="bg1"/>
                </a:solidFill>
              </a:rPr>
              <a:t>4,5 %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610" name="Text Box 23"/>
          <p:cNvSpPr txBox="1">
            <a:spLocks noChangeArrowheads="1"/>
          </p:cNvSpPr>
          <p:nvPr/>
        </p:nvSpPr>
        <p:spPr bwMode="white">
          <a:xfrm>
            <a:off x="7526338" y="1355725"/>
            <a:ext cx="12557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bg-BG" sz="1000" b="1">
                <a:solidFill>
                  <a:schemeClr val="tx2"/>
                </a:solidFill>
                <a:latin typeface="Verdana" pitchFamily="34" charset="0"/>
              </a:rPr>
              <a:t>ТОРГОВЛЯ</a:t>
            </a:r>
            <a:endParaRPr lang="en-US" sz="10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11" name="Text Box 25"/>
          <p:cNvSpPr txBox="1">
            <a:spLocks noChangeArrowheads="1"/>
          </p:cNvSpPr>
          <p:nvPr/>
        </p:nvSpPr>
        <p:spPr bwMode="white">
          <a:xfrm>
            <a:off x="6711950" y="4972050"/>
            <a:ext cx="760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bg-BG" sz="1000" b="1">
                <a:solidFill>
                  <a:schemeClr val="tx2"/>
                </a:solidFill>
                <a:latin typeface="Verdana" pitchFamily="34" charset="0"/>
              </a:rPr>
              <a:t>УСЛУГИ</a:t>
            </a:r>
            <a:endParaRPr lang="en-US" sz="10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12" name="Line 27"/>
          <p:cNvSpPr>
            <a:spLocks noChangeShapeType="1"/>
          </p:cNvSpPr>
          <p:nvPr/>
        </p:nvSpPr>
        <p:spPr bwMode="black">
          <a:xfrm>
            <a:off x="2473325" y="1735138"/>
            <a:ext cx="1641475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cxnSp>
        <p:nvCxnSpPr>
          <p:cNvPr id="25613" name="AutoShape 28"/>
          <p:cNvCxnSpPr>
            <a:cxnSpLocks noChangeShapeType="1"/>
          </p:cNvCxnSpPr>
          <p:nvPr/>
        </p:nvCxnSpPr>
        <p:spPr bwMode="black">
          <a:xfrm flipH="1">
            <a:off x="457200" y="1735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4" name="Text Box 21"/>
          <p:cNvSpPr txBox="1">
            <a:spLocks noChangeArrowheads="1"/>
          </p:cNvSpPr>
          <p:nvPr/>
        </p:nvSpPr>
        <p:spPr bwMode="white">
          <a:xfrm>
            <a:off x="809625" y="5543550"/>
            <a:ext cx="1385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bg-BG" sz="1000" b="1">
                <a:solidFill>
                  <a:schemeClr val="tx2"/>
                </a:solidFill>
                <a:latin typeface="Verdana" pitchFamily="34" charset="0"/>
              </a:rPr>
              <a:t>ПРОИЗВОДСТВО</a:t>
            </a:r>
            <a:endParaRPr lang="en-US" sz="10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15" name="Правоъгълник 1"/>
          <p:cNvSpPr>
            <a:spLocks noChangeArrowheads="1"/>
          </p:cNvSpPr>
          <p:nvPr/>
        </p:nvSpPr>
        <p:spPr bwMode="auto">
          <a:xfrm>
            <a:off x="2951163" y="3141663"/>
            <a:ext cx="383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400" b="1">
                <a:solidFill>
                  <a:srgbClr val="1C4372"/>
                </a:solidFill>
                <a:latin typeface="Verdana" pitchFamily="34" charset="0"/>
              </a:rPr>
              <a:t>По сферам дейности</a:t>
            </a:r>
          </a:p>
        </p:txBody>
      </p:sp>
      <p:cxnSp>
        <p:nvCxnSpPr>
          <p:cNvPr id="18" name="Straight Connector 3"/>
          <p:cNvCxnSpPr/>
          <p:nvPr/>
        </p:nvCxnSpPr>
        <p:spPr>
          <a:xfrm>
            <a:off x="457200" y="908050"/>
            <a:ext cx="8255000" cy="0"/>
          </a:xfrm>
          <a:prstGeom prst="line">
            <a:avLst/>
          </a:prstGeom>
          <a:ln w="28575">
            <a:solidFill>
              <a:srgbClr val="41A7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7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98425"/>
            <a:ext cx="8191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2195513" y="274638"/>
            <a:ext cx="6491287" cy="922337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376092"/>
                </a:solidFill>
              </a:rPr>
              <a:t>	</a:t>
            </a:r>
            <a:r>
              <a:rPr lang="bg-BG" b="1" smtClean="0">
                <a:solidFill>
                  <a:srgbClr val="376092"/>
                </a:solidFill>
              </a:rPr>
              <a:t>Промышленность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3"/>
          <p:cNvSpPr>
            <a:spLocks noChangeArrowheads="1"/>
          </p:cNvSpPr>
          <p:nvPr/>
        </p:nvSpPr>
        <p:spPr bwMode="ltGray">
          <a:xfrm>
            <a:off x="2187575" y="4076700"/>
            <a:ext cx="5562600" cy="1728788"/>
          </a:xfrm>
          <a:prstGeom prst="ellipse">
            <a:avLst/>
          </a:prstGeom>
          <a:gradFill rotWithShape="1">
            <a:gsLst>
              <a:gs pos="0">
                <a:srgbClr val="292929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endParaRPr lang="bg-BG"/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gray">
          <a:xfrm rot="-998297">
            <a:off x="1462088" y="2065338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CBDBE3"/>
              </a:gs>
              <a:gs pos="100000">
                <a:srgbClr val="29698D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gray">
          <a:xfrm rot="-998297">
            <a:off x="1562100" y="1912938"/>
            <a:ext cx="5564188" cy="3025775"/>
          </a:xfrm>
          <a:prstGeom prst="ellipse">
            <a:avLst/>
          </a:prstGeom>
          <a:gradFill rotWithShape="1">
            <a:gsLst>
              <a:gs pos="0">
                <a:srgbClr val="208282"/>
              </a:gs>
              <a:gs pos="100000">
                <a:srgbClr val="33CC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1" name="Arc 6"/>
          <p:cNvSpPr>
            <a:spLocks/>
          </p:cNvSpPr>
          <p:nvPr/>
        </p:nvSpPr>
        <p:spPr bwMode="gray">
          <a:xfrm rot="-998297">
            <a:off x="4391025" y="2974975"/>
            <a:ext cx="2652713" cy="1320800"/>
          </a:xfrm>
          <a:custGeom>
            <a:avLst/>
            <a:gdLst>
              <a:gd name="T0" fmla="*/ 2147483647 w 19933"/>
              <a:gd name="T1" fmla="*/ 2147483647 h 19523"/>
              <a:gd name="T2" fmla="*/ 2147483647 w 19933"/>
              <a:gd name="T3" fmla="*/ 2147483647 h 19523"/>
              <a:gd name="T4" fmla="*/ 0 w 19933"/>
              <a:gd name="T5" fmla="*/ 0 h 19523"/>
              <a:gd name="T6" fmla="*/ 0 60000 65536"/>
              <a:gd name="T7" fmla="*/ 0 60000 65536"/>
              <a:gd name="T8" fmla="*/ 0 60000 65536"/>
              <a:gd name="T9" fmla="*/ 0 w 19933"/>
              <a:gd name="T10" fmla="*/ 0 h 19523"/>
              <a:gd name="T11" fmla="*/ 19933 w 19933"/>
              <a:gd name="T12" fmla="*/ 19523 h 19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lnTo>
                  <a:pt x="19932" y="8320"/>
                </a:lnTo>
                <a:close/>
              </a:path>
            </a:pathLst>
          </a:custGeom>
          <a:solidFill>
            <a:srgbClr val="D9AF1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2" name="Arc 7"/>
          <p:cNvSpPr>
            <a:spLocks/>
          </p:cNvSpPr>
          <p:nvPr/>
        </p:nvSpPr>
        <p:spPr bwMode="gray">
          <a:xfrm rot="-998297">
            <a:off x="4117975" y="1770063"/>
            <a:ext cx="2897188" cy="1778000"/>
          </a:xfrm>
          <a:custGeom>
            <a:avLst/>
            <a:gdLst>
              <a:gd name="T0" fmla="*/ 2147483647 w 21600"/>
              <a:gd name="T1" fmla="*/ 0 h 22718"/>
              <a:gd name="T2" fmla="*/ 2147483647 w 21600"/>
              <a:gd name="T3" fmla="*/ 2147483647 h 22718"/>
              <a:gd name="T4" fmla="*/ 0 w 21600"/>
              <a:gd name="T5" fmla="*/ 2147483647 h 22718"/>
              <a:gd name="T6" fmla="*/ 0 60000 65536"/>
              <a:gd name="T7" fmla="*/ 0 60000 65536"/>
              <a:gd name="T8" fmla="*/ 0 60000 65536"/>
              <a:gd name="T9" fmla="*/ 0 w 21600"/>
              <a:gd name="T10" fmla="*/ 0 h 22718"/>
              <a:gd name="T11" fmla="*/ 21600 w 21600"/>
              <a:gd name="T12" fmla="*/ 22718 h 22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lnTo>
                  <a:pt x="16157" y="-1"/>
                </a:lnTo>
                <a:close/>
              </a:path>
            </a:pathLst>
          </a:custGeom>
          <a:solidFill>
            <a:srgbClr val="00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3" name="Arc 8"/>
          <p:cNvSpPr>
            <a:spLocks/>
          </p:cNvSpPr>
          <p:nvPr/>
        </p:nvSpPr>
        <p:spPr bwMode="gray">
          <a:xfrm rot="20601703" flipH="1">
            <a:off x="1614488" y="3273425"/>
            <a:ext cx="2876550" cy="1736725"/>
          </a:xfrm>
          <a:custGeom>
            <a:avLst/>
            <a:gdLst>
              <a:gd name="T0" fmla="*/ 2147483647 w 21600"/>
              <a:gd name="T1" fmla="*/ 0 h 24439"/>
              <a:gd name="T2" fmla="*/ 2147483647 w 21600"/>
              <a:gd name="T3" fmla="*/ 2147483647 h 24439"/>
              <a:gd name="T4" fmla="*/ 0 w 21600"/>
              <a:gd name="T5" fmla="*/ 2147483647 h 24439"/>
              <a:gd name="T6" fmla="*/ 0 60000 65536"/>
              <a:gd name="T7" fmla="*/ 0 60000 65536"/>
              <a:gd name="T8" fmla="*/ 0 60000 65536"/>
              <a:gd name="T9" fmla="*/ 0 w 21600"/>
              <a:gd name="T10" fmla="*/ 0 h 24439"/>
              <a:gd name="T11" fmla="*/ 21600 w 21600"/>
              <a:gd name="T12" fmla="*/ 24439 h 24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lnTo>
                  <a:pt x="20452" y="-1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4" name="Arc 9"/>
          <p:cNvSpPr>
            <a:spLocks/>
          </p:cNvSpPr>
          <p:nvPr/>
        </p:nvSpPr>
        <p:spPr bwMode="gray">
          <a:xfrm rot="-998297">
            <a:off x="3409950" y="1557338"/>
            <a:ext cx="2736850" cy="1579562"/>
          </a:xfrm>
          <a:custGeom>
            <a:avLst/>
            <a:gdLst>
              <a:gd name="T0" fmla="*/ 0 w 19666"/>
              <a:gd name="T1" fmla="*/ 2147483647 h 21600"/>
              <a:gd name="T2" fmla="*/ 2147483647 w 19666"/>
              <a:gd name="T3" fmla="*/ 2147483647 h 21600"/>
              <a:gd name="T4" fmla="*/ 2147483647 w 19666"/>
              <a:gd name="T5" fmla="*/ 2147483647 h 21600"/>
              <a:gd name="T6" fmla="*/ 0 60000 65536"/>
              <a:gd name="T7" fmla="*/ 0 60000 65536"/>
              <a:gd name="T8" fmla="*/ 0 60000 65536"/>
              <a:gd name="T9" fmla="*/ 0 w 19666"/>
              <a:gd name="T10" fmla="*/ 0 h 21600"/>
              <a:gd name="T11" fmla="*/ 19666 w 1966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66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0352" y="0"/>
                  <a:pt x="15656" y="2108"/>
                  <a:pt x="19666" y="5892"/>
                </a:cubicBezTo>
              </a:path>
              <a:path w="19666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0352" y="0"/>
                  <a:pt x="15656" y="2108"/>
                  <a:pt x="19666" y="5892"/>
                </a:cubicBezTo>
                <a:lnTo>
                  <a:pt x="4839" y="21600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5" name="Arc 10"/>
          <p:cNvSpPr>
            <a:spLocks/>
          </p:cNvSpPr>
          <p:nvPr/>
        </p:nvSpPr>
        <p:spPr bwMode="gray">
          <a:xfrm rot="20601703" flipH="1">
            <a:off x="1344613" y="2205038"/>
            <a:ext cx="2867025" cy="1522412"/>
          </a:xfrm>
          <a:custGeom>
            <a:avLst/>
            <a:gdLst>
              <a:gd name="T0" fmla="*/ 2147483647 w 20934"/>
              <a:gd name="T1" fmla="*/ 0 h 21142"/>
              <a:gd name="T2" fmla="*/ 2147483647 w 20934"/>
              <a:gd name="T3" fmla="*/ 2147483647 h 21142"/>
              <a:gd name="T4" fmla="*/ 0 w 20934"/>
              <a:gd name="T5" fmla="*/ 2147483647 h 21142"/>
              <a:gd name="T6" fmla="*/ 0 60000 65536"/>
              <a:gd name="T7" fmla="*/ 0 60000 65536"/>
              <a:gd name="T8" fmla="*/ 0 60000 65536"/>
              <a:gd name="T9" fmla="*/ 0 w 20934"/>
              <a:gd name="T10" fmla="*/ 0 h 21142"/>
              <a:gd name="T11" fmla="*/ 20934 w 20934"/>
              <a:gd name="T12" fmla="*/ 21142 h 2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lnTo>
                  <a:pt x="4423" y="-1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36" name="Freeform 11"/>
          <p:cNvSpPr>
            <a:spLocks/>
          </p:cNvSpPr>
          <p:nvPr/>
        </p:nvSpPr>
        <p:spPr bwMode="gray">
          <a:xfrm rot="-998297">
            <a:off x="4506913" y="3224213"/>
            <a:ext cx="1220787" cy="1498600"/>
          </a:xfrm>
          <a:custGeom>
            <a:avLst/>
            <a:gdLst>
              <a:gd name="T0" fmla="*/ 2147483647 w 480"/>
              <a:gd name="T1" fmla="*/ 2147483647 h 716"/>
              <a:gd name="T2" fmla="*/ 2147483647 w 480"/>
              <a:gd name="T3" fmla="*/ 2147483647 h 716"/>
              <a:gd name="T4" fmla="*/ 0 w 480"/>
              <a:gd name="T5" fmla="*/ 0 h 716"/>
              <a:gd name="T6" fmla="*/ 0 60000 65536"/>
              <a:gd name="T7" fmla="*/ 0 60000 65536"/>
              <a:gd name="T8" fmla="*/ 0 60000 65536"/>
              <a:gd name="T9" fmla="*/ 0 w 480"/>
              <a:gd name="T10" fmla="*/ 0 h 716"/>
              <a:gd name="T11" fmla="*/ 480 w 480"/>
              <a:gd name="T12" fmla="*/ 716 h 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bg-BG"/>
          </a:p>
        </p:txBody>
      </p:sp>
      <p:sp>
        <p:nvSpPr>
          <p:cNvPr id="26637" name="Freeform 12"/>
          <p:cNvSpPr>
            <a:spLocks/>
          </p:cNvSpPr>
          <p:nvPr/>
        </p:nvSpPr>
        <p:spPr bwMode="gray">
          <a:xfrm rot="-998297">
            <a:off x="4400550" y="2971800"/>
            <a:ext cx="2562225" cy="809625"/>
          </a:xfrm>
          <a:custGeom>
            <a:avLst/>
            <a:gdLst>
              <a:gd name="T0" fmla="*/ 2147483647 w 1008"/>
              <a:gd name="T1" fmla="*/ 2147483647 h 388"/>
              <a:gd name="T2" fmla="*/ 2147483647 w 1008"/>
              <a:gd name="T3" fmla="*/ 2147483647 h 388"/>
              <a:gd name="T4" fmla="*/ 0 w 1008"/>
              <a:gd name="T5" fmla="*/ 0 h 388"/>
              <a:gd name="T6" fmla="*/ 0 60000 65536"/>
              <a:gd name="T7" fmla="*/ 0 60000 65536"/>
              <a:gd name="T8" fmla="*/ 0 60000 65536"/>
              <a:gd name="T9" fmla="*/ 0 w 1008"/>
              <a:gd name="T10" fmla="*/ 0 h 388"/>
              <a:gd name="T11" fmla="*/ 1008 w 1008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bg-BG"/>
          </a:p>
        </p:txBody>
      </p:sp>
      <p:grpSp>
        <p:nvGrpSpPr>
          <p:cNvPr id="26638" name="Group 13"/>
          <p:cNvGrpSpPr>
            <a:grpSpLocks/>
          </p:cNvGrpSpPr>
          <p:nvPr/>
        </p:nvGrpSpPr>
        <p:grpSpPr bwMode="auto">
          <a:xfrm>
            <a:off x="4102100" y="3644900"/>
            <a:ext cx="2990850" cy="360363"/>
            <a:chOff x="2694" y="1900"/>
            <a:chExt cx="1915" cy="1087"/>
          </a:xfrm>
        </p:grpSpPr>
        <p:sp>
          <p:nvSpPr>
            <p:cNvPr id="26651" name="Arc 14"/>
            <p:cNvSpPr>
              <a:spLocks/>
            </p:cNvSpPr>
            <p:nvPr/>
          </p:nvSpPr>
          <p:spPr bwMode="gray">
            <a:xfrm rot="-886887">
              <a:off x="2694" y="1900"/>
              <a:ext cx="1858" cy="801"/>
            </a:xfrm>
            <a:custGeom>
              <a:avLst/>
              <a:gdLst>
                <a:gd name="T0" fmla="*/ 0 w 19866"/>
                <a:gd name="T1" fmla="*/ 0 h 19523"/>
                <a:gd name="T2" fmla="*/ 0 w 19866"/>
                <a:gd name="T3" fmla="*/ 0 h 19523"/>
                <a:gd name="T4" fmla="*/ 0 w 19866"/>
                <a:gd name="T5" fmla="*/ 0 h 19523"/>
                <a:gd name="T6" fmla="*/ 0 60000 65536"/>
                <a:gd name="T7" fmla="*/ 0 60000 65536"/>
                <a:gd name="T8" fmla="*/ 0 60000 65536"/>
                <a:gd name="T9" fmla="*/ 0 w 19866"/>
                <a:gd name="T10" fmla="*/ 0 h 19523"/>
                <a:gd name="T11" fmla="*/ 19866 w 19866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lnTo>
                    <a:pt x="19866" y="8479"/>
                  </a:lnTo>
                  <a:close/>
                </a:path>
              </a:pathLst>
            </a:custGeom>
            <a:solidFill>
              <a:srgbClr val="35297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6652" name="Freeform 15"/>
            <p:cNvSpPr>
              <a:spLocks/>
            </p:cNvSpPr>
            <p:nvPr/>
          </p:nvSpPr>
          <p:spPr bwMode="gray">
            <a:xfrm rot="-886887">
              <a:off x="2747" y="2019"/>
              <a:ext cx="868" cy="968"/>
            </a:xfrm>
            <a:custGeom>
              <a:avLst/>
              <a:gdLst>
                <a:gd name="T0" fmla="*/ 2147483647 w 486"/>
                <a:gd name="T1" fmla="*/ 404653 h 762"/>
                <a:gd name="T2" fmla="*/ 2147483647 w 486"/>
                <a:gd name="T3" fmla="*/ 487650 h 762"/>
                <a:gd name="T4" fmla="*/ 57721843 w 486"/>
                <a:gd name="T5" fmla="*/ 82342 h 762"/>
                <a:gd name="T6" fmla="*/ 0 w 486"/>
                <a:gd name="T7" fmla="*/ 0 h 762"/>
                <a:gd name="T8" fmla="*/ 2147483647 w 486"/>
                <a:gd name="T9" fmla="*/ 404653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762"/>
                <a:gd name="T17" fmla="*/ 486 w 486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6A6198"/>
                </a:gs>
                <a:gs pos="100000">
                  <a:srgbClr val="35297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bg-BG"/>
            </a:p>
          </p:txBody>
        </p:sp>
        <p:sp>
          <p:nvSpPr>
            <p:cNvPr id="26653" name="Freeform 16"/>
            <p:cNvSpPr>
              <a:spLocks/>
            </p:cNvSpPr>
            <p:nvPr/>
          </p:nvSpPr>
          <p:spPr bwMode="gray">
            <a:xfrm rot="-886887">
              <a:off x="3614" y="2125"/>
              <a:ext cx="995" cy="617"/>
            </a:xfrm>
            <a:custGeom>
              <a:avLst/>
              <a:gdLst>
                <a:gd name="T0" fmla="*/ 0 w 556"/>
                <a:gd name="T1" fmla="*/ 215105 h 486"/>
                <a:gd name="T2" fmla="*/ 2147483647 w 556"/>
                <a:gd name="T3" fmla="*/ 0 h 486"/>
                <a:gd name="T4" fmla="*/ 2147483647 w 556"/>
                <a:gd name="T5" fmla="*/ 86477 h 486"/>
                <a:gd name="T6" fmla="*/ 2147483647 w 556"/>
                <a:gd name="T7" fmla="*/ 212852 h 486"/>
                <a:gd name="T8" fmla="*/ 41835007 w 556"/>
                <a:gd name="T9" fmla="*/ 305463 h 486"/>
                <a:gd name="T10" fmla="*/ 0 w 556"/>
                <a:gd name="T11" fmla="*/ 215105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6"/>
                <a:gd name="T19" fmla="*/ 0 h 486"/>
                <a:gd name="T20" fmla="*/ 556 w 556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solidFill>
              <a:srgbClr val="352973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bg-BG"/>
            </a:p>
          </p:txBody>
        </p:sp>
      </p:grpSp>
      <p:grpSp>
        <p:nvGrpSpPr>
          <p:cNvPr id="26639" name="Group 17"/>
          <p:cNvGrpSpPr>
            <a:grpSpLocks/>
          </p:cNvGrpSpPr>
          <p:nvPr/>
        </p:nvGrpSpPr>
        <p:grpSpPr bwMode="auto">
          <a:xfrm>
            <a:off x="4427538" y="2636838"/>
            <a:ext cx="4032250" cy="2520950"/>
            <a:chOff x="2914" y="1816"/>
            <a:chExt cx="1892" cy="1197"/>
          </a:xfrm>
        </p:grpSpPr>
        <p:sp>
          <p:nvSpPr>
            <p:cNvPr id="26648" name="Freeform 18"/>
            <p:cNvSpPr>
              <a:spLocks/>
            </p:cNvSpPr>
            <p:nvPr/>
          </p:nvSpPr>
          <p:spPr bwMode="gray">
            <a:xfrm rot="-998297">
              <a:off x="3826" y="2056"/>
              <a:ext cx="980" cy="688"/>
            </a:xfrm>
            <a:custGeom>
              <a:avLst/>
              <a:gdLst>
                <a:gd name="T0" fmla="*/ 0 w 556"/>
                <a:gd name="T1" fmla="*/ 4070361 h 486"/>
                <a:gd name="T2" fmla="*/ 2147483647 w 556"/>
                <a:gd name="T3" fmla="*/ 0 h 486"/>
                <a:gd name="T4" fmla="*/ 2147483647 w 556"/>
                <a:gd name="T5" fmla="*/ 1641087 h 486"/>
                <a:gd name="T6" fmla="*/ 1531853205 w 556"/>
                <a:gd name="T7" fmla="*/ 4020064 h 486"/>
                <a:gd name="T8" fmla="*/ 26556106 w 556"/>
                <a:gd name="T9" fmla="*/ 5785075 h 486"/>
                <a:gd name="T10" fmla="*/ 0 w 556"/>
                <a:gd name="T11" fmla="*/ 4070361 h 4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6"/>
                <a:gd name="T19" fmla="*/ 0 h 486"/>
                <a:gd name="T20" fmla="*/ 556 w 556"/>
                <a:gd name="T21" fmla="*/ 486 h 4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rgbClr val="B98BE8"/>
                </a:gs>
                <a:gs pos="100000">
                  <a:srgbClr val="6600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bg-BG"/>
            </a:p>
          </p:txBody>
        </p:sp>
        <p:sp>
          <p:nvSpPr>
            <p:cNvPr id="26649" name="Arc 19"/>
            <p:cNvSpPr>
              <a:spLocks/>
            </p:cNvSpPr>
            <p:nvPr/>
          </p:nvSpPr>
          <p:spPr bwMode="gray">
            <a:xfrm rot="-1060795">
              <a:off x="2914" y="1816"/>
              <a:ext cx="1830" cy="880"/>
            </a:xfrm>
            <a:custGeom>
              <a:avLst/>
              <a:gdLst>
                <a:gd name="T0" fmla="*/ 0 w 19866"/>
                <a:gd name="T1" fmla="*/ 0 h 19523"/>
                <a:gd name="T2" fmla="*/ 0 w 19866"/>
                <a:gd name="T3" fmla="*/ 0 h 19523"/>
                <a:gd name="T4" fmla="*/ 0 w 19866"/>
                <a:gd name="T5" fmla="*/ 0 h 19523"/>
                <a:gd name="T6" fmla="*/ 0 60000 65536"/>
                <a:gd name="T7" fmla="*/ 0 60000 65536"/>
                <a:gd name="T8" fmla="*/ 0 60000 65536"/>
                <a:gd name="T9" fmla="*/ 0 w 19866"/>
                <a:gd name="T10" fmla="*/ 0 h 19523"/>
                <a:gd name="T11" fmla="*/ 19866 w 19866"/>
                <a:gd name="T12" fmla="*/ 19523 h 195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lnTo>
                    <a:pt x="19866" y="8479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26650" name="Freeform 20"/>
            <p:cNvSpPr>
              <a:spLocks/>
            </p:cNvSpPr>
            <p:nvPr/>
          </p:nvSpPr>
          <p:spPr bwMode="gray">
            <a:xfrm rot="-998297">
              <a:off x="2997" y="1949"/>
              <a:ext cx="839" cy="1064"/>
            </a:xfrm>
            <a:custGeom>
              <a:avLst/>
              <a:gdLst>
                <a:gd name="T0" fmla="*/ 1212566303 w 486"/>
                <a:gd name="T1" fmla="*/ 5201452 h 762"/>
                <a:gd name="T2" fmla="*/ 1227384627 w 486"/>
                <a:gd name="T3" fmla="*/ 6260247 h 762"/>
                <a:gd name="T4" fmla="*/ 23535836 w 486"/>
                <a:gd name="T5" fmla="*/ 1057359 h 762"/>
                <a:gd name="T6" fmla="*/ 0 w 486"/>
                <a:gd name="T7" fmla="*/ 0 h 762"/>
                <a:gd name="T8" fmla="*/ 1212566303 w 486"/>
                <a:gd name="T9" fmla="*/ 5201452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762"/>
                <a:gd name="T17" fmla="*/ 486 w 486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1">
              <a:gsLst>
                <a:gs pos="0">
                  <a:srgbClr val="5007A1"/>
                </a:gs>
                <a:gs pos="100000">
                  <a:srgbClr val="AF8ED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bg-BG"/>
            </a:p>
          </p:txBody>
        </p:sp>
      </p:grpSp>
      <p:sp>
        <p:nvSpPr>
          <p:cNvPr id="26640" name="Oval 21"/>
          <p:cNvSpPr>
            <a:spLocks noChangeArrowheads="1"/>
          </p:cNvSpPr>
          <p:nvPr/>
        </p:nvSpPr>
        <p:spPr bwMode="gray">
          <a:xfrm rot="-998297">
            <a:off x="2979738" y="2617788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C1C1C1"/>
              </a:gs>
              <a:gs pos="100000">
                <a:srgbClr val="0000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41" name="Oval 22"/>
          <p:cNvSpPr>
            <a:spLocks noChangeArrowheads="1"/>
          </p:cNvSpPr>
          <p:nvPr/>
        </p:nvSpPr>
        <p:spPr bwMode="white">
          <a:xfrm rot="-998297">
            <a:off x="3200400" y="2636838"/>
            <a:ext cx="2235200" cy="11652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6642" name="Text Box 23"/>
          <p:cNvSpPr txBox="1">
            <a:spLocks noChangeArrowheads="1"/>
          </p:cNvSpPr>
          <p:nvPr/>
        </p:nvSpPr>
        <p:spPr bwMode="gray">
          <a:xfrm rot="-747034">
            <a:off x="1835150" y="2708275"/>
            <a:ext cx="2009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>
                <a:solidFill>
                  <a:schemeClr val="bg1"/>
                </a:solidFill>
              </a:rPr>
              <a:t>Судостроение</a:t>
            </a:r>
          </a:p>
          <a:p>
            <a:r>
              <a:rPr lang="bg-BG" sz="2000">
                <a:solidFill>
                  <a:schemeClr val="bg1"/>
                </a:solidFill>
              </a:rPr>
              <a:t>          3%</a:t>
            </a:r>
            <a:r>
              <a:rPr lang="bg-BG" b="1">
                <a:solidFill>
                  <a:schemeClr val="bg1"/>
                </a:solidFill>
                <a:latin typeface="Arial" charset="0"/>
              </a:rPr>
              <a:t>        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43" name="Text Box 24"/>
          <p:cNvSpPr txBox="1">
            <a:spLocks noChangeArrowheads="1"/>
          </p:cNvSpPr>
          <p:nvPr/>
        </p:nvSpPr>
        <p:spPr bwMode="gray">
          <a:xfrm rot="-850805">
            <a:off x="1811338" y="3500438"/>
            <a:ext cx="1520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>
                <a:solidFill>
                  <a:schemeClr val="bg1"/>
                </a:solidFill>
              </a:rPr>
              <a:t>Электро и тепловая энергия</a:t>
            </a:r>
          </a:p>
          <a:p>
            <a:r>
              <a:rPr lang="bg-BG" sz="2000">
                <a:solidFill>
                  <a:schemeClr val="bg1"/>
                </a:solidFill>
              </a:rPr>
              <a:t>       2% 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644" name="Text Box 25"/>
          <p:cNvSpPr txBox="1">
            <a:spLocks noChangeArrowheads="1"/>
          </p:cNvSpPr>
          <p:nvPr/>
        </p:nvSpPr>
        <p:spPr bwMode="gray">
          <a:xfrm rot="-664912">
            <a:off x="3522663" y="42799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Arial" charset="0"/>
              </a:rPr>
              <a:t>     </a:t>
            </a:r>
            <a:r>
              <a:rPr lang="bg-BG" sz="2000">
                <a:solidFill>
                  <a:schemeClr val="bg1"/>
                </a:solidFill>
              </a:rPr>
              <a:t>Текстильная</a:t>
            </a:r>
          </a:p>
          <a:p>
            <a:r>
              <a:rPr lang="bg-BG" sz="2000">
                <a:solidFill>
                  <a:schemeClr val="bg1"/>
                </a:solidFill>
              </a:rPr>
              <a:t>          1%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645" name="Text Box 26"/>
          <p:cNvSpPr txBox="1">
            <a:spLocks noChangeArrowheads="1"/>
          </p:cNvSpPr>
          <p:nvPr/>
        </p:nvSpPr>
        <p:spPr bwMode="auto">
          <a:xfrm rot="-324479">
            <a:off x="5613400" y="3278188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bg-BG" sz="2000"/>
              <a:t> </a:t>
            </a:r>
            <a:r>
              <a:rPr lang="bg-BG" sz="2000">
                <a:solidFill>
                  <a:schemeClr val="bg1"/>
                </a:solidFill>
              </a:rPr>
              <a:t>Нефтохимическая</a:t>
            </a:r>
          </a:p>
          <a:p>
            <a:pPr eaLnBrk="0" hangingPunct="0"/>
            <a:r>
              <a:rPr lang="bg-BG" sz="2000">
                <a:solidFill>
                  <a:schemeClr val="bg1"/>
                </a:solidFill>
              </a:rPr>
              <a:t>           80%</a:t>
            </a:r>
          </a:p>
        </p:txBody>
      </p:sp>
      <p:sp>
        <p:nvSpPr>
          <p:cNvPr id="26646" name="Text Box 27"/>
          <p:cNvSpPr txBox="1">
            <a:spLocks noChangeArrowheads="1"/>
          </p:cNvSpPr>
          <p:nvPr/>
        </p:nvSpPr>
        <p:spPr bwMode="auto">
          <a:xfrm rot="-533671">
            <a:off x="3533775" y="1590675"/>
            <a:ext cx="261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bg-BG" sz="2000">
                <a:solidFill>
                  <a:schemeClr val="bg1"/>
                </a:solidFill>
              </a:rPr>
              <a:t>Пищевая 5%</a:t>
            </a:r>
            <a:r>
              <a:rPr lang="bg-BG" b="1">
                <a:latin typeface="Arial" charset="0"/>
              </a:rPr>
              <a:t>                                                                    </a:t>
            </a:r>
          </a:p>
        </p:txBody>
      </p:sp>
      <p:sp>
        <p:nvSpPr>
          <p:cNvPr id="26647" name="Text Box 28"/>
          <p:cNvSpPr txBox="1">
            <a:spLocks noChangeArrowheads="1"/>
          </p:cNvSpPr>
          <p:nvPr/>
        </p:nvSpPr>
        <p:spPr bwMode="auto">
          <a:xfrm rot="-495128">
            <a:off x="5472113" y="1900238"/>
            <a:ext cx="16684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bg-BG" sz="2000">
                <a:solidFill>
                  <a:schemeClr val="bg1"/>
                </a:solidFill>
              </a:rPr>
              <a:t>Химическая</a:t>
            </a:r>
          </a:p>
          <a:p>
            <a:pPr eaLnBrk="0" hangingPunct="0">
              <a:spcBef>
                <a:spcPct val="50000"/>
              </a:spcBef>
            </a:pPr>
            <a:r>
              <a:rPr lang="bg-BG" sz="2000">
                <a:solidFill>
                  <a:schemeClr val="bg1"/>
                </a:solidFill>
              </a:rPr>
              <a:t>      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6862763" cy="1143000"/>
          </a:xfrm>
        </p:spPr>
        <p:txBody>
          <a:bodyPr lIns="0" rIns="0" bIns="0" anchor="b"/>
          <a:lstStyle/>
          <a:p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> </a:t>
            </a:r>
            <a:r>
              <a:rPr lang="bg-BG" smtClean="0">
                <a:solidFill>
                  <a:schemeClr val="tx2"/>
                </a:solidFill>
              </a:rPr>
              <a:t>Община Бургас – перспективы для развития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755650" y="2173288"/>
            <a:ext cx="7704138" cy="1081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b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Выполнения</a:t>
            </a:r>
            <a:r>
              <a:rPr lang="bg-BG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проектов</a:t>
            </a:r>
            <a:r>
              <a:rPr lang="bg-BG" sz="2000" dirty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направленых</a:t>
            </a:r>
            <a:r>
              <a:rPr lang="bg-BG" sz="2000" dirty="0">
                <a:solidFill>
                  <a:schemeClr val="tx2"/>
                </a:solidFill>
                <a:latin typeface="Arial" charset="0"/>
              </a:rPr>
              <a:t> к 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социальной</a:t>
            </a:r>
            <a:r>
              <a:rPr lang="bg-BG" sz="2000" dirty="0">
                <a:solidFill>
                  <a:schemeClr val="tx2"/>
                </a:solidFill>
                <a:latin typeface="Arial" charset="0"/>
              </a:rPr>
              <a:t> и 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технической</a:t>
            </a:r>
            <a:r>
              <a:rPr lang="bg-BG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bg-BG" sz="2000" dirty="0" err="1">
                <a:solidFill>
                  <a:schemeClr val="tx2"/>
                </a:solidFill>
                <a:latin typeface="Arial" charset="0"/>
              </a:rPr>
              <a:t>инфруктуре</a:t>
            </a:r>
            <a:r>
              <a:rPr lang="bg-BG" sz="2400" dirty="0">
                <a:solidFill>
                  <a:schemeClr val="tx2"/>
                </a:solidFill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pPr eaLnBrk="0" hangingPunct="0"/>
            <a:endParaRPr lang="bg-BG" sz="2400" dirty="0">
              <a:solidFill>
                <a:schemeClr val="tx2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03350" y="3213100"/>
            <a:ext cx="7740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bg-BG" sz="2400" dirty="0" err="1">
                <a:solidFill>
                  <a:schemeClr val="tx2"/>
                </a:solidFill>
              </a:rPr>
              <a:t>Индустриальный</a:t>
            </a:r>
            <a:r>
              <a:rPr lang="bg-BG" sz="2400" dirty="0">
                <a:solidFill>
                  <a:schemeClr val="tx2"/>
                </a:solidFill>
              </a:rPr>
              <a:t> и </a:t>
            </a:r>
            <a:r>
              <a:rPr lang="bg-BG" sz="2400" dirty="0" err="1">
                <a:solidFill>
                  <a:schemeClr val="tx2"/>
                </a:solidFill>
              </a:rPr>
              <a:t>логистический</a:t>
            </a:r>
            <a:r>
              <a:rPr lang="bg-BG" sz="2400" dirty="0">
                <a:solidFill>
                  <a:schemeClr val="tx2"/>
                </a:solidFill>
              </a:rPr>
              <a:t> парк</a:t>
            </a:r>
          </a:p>
          <a:p>
            <a:pPr>
              <a:buFontTx/>
              <a:buChar char="•"/>
            </a:pPr>
            <a:r>
              <a:rPr lang="bg-BG" sz="2400" dirty="0" err="1">
                <a:solidFill>
                  <a:schemeClr val="tx2"/>
                </a:solidFill>
              </a:rPr>
              <a:t>Технологический</a:t>
            </a:r>
            <a:r>
              <a:rPr lang="bg-BG" sz="2400" dirty="0">
                <a:solidFill>
                  <a:schemeClr val="tx2"/>
                </a:solidFill>
              </a:rPr>
              <a:t> парк  - </a:t>
            </a:r>
            <a:r>
              <a:rPr lang="bg-BG" sz="2400" dirty="0" err="1">
                <a:solidFill>
                  <a:schemeClr val="tx2"/>
                </a:solidFill>
              </a:rPr>
              <a:t>Болгарово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Проект “Супер Бургас”; </a:t>
            </a:r>
          </a:p>
          <a:p>
            <a:pPr>
              <a:buFontTx/>
              <a:buChar char="•"/>
            </a:pPr>
            <a:r>
              <a:rPr lang="bg-BG" sz="2400" dirty="0">
                <a:solidFill>
                  <a:schemeClr val="tx2"/>
                </a:solidFill>
              </a:rPr>
              <a:t>Проект “Черноморец Арена”;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endParaRPr lang="bg-BG" sz="24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9750" y="1484313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1835150" y="260350"/>
            <a:ext cx="6851650" cy="922338"/>
          </a:xfrm>
        </p:spPr>
        <p:txBody>
          <a:bodyPr/>
          <a:lstStyle/>
          <a:p>
            <a:r>
              <a:rPr lang="bg-BG" sz="3200" smtClean="0">
                <a:solidFill>
                  <a:srgbClr val="1C4372"/>
                </a:solidFill>
              </a:rPr>
              <a:t>Индустриальный и логистический парк- Бургас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16013" y="1196975"/>
            <a:ext cx="757078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Content Placeholder 2"/>
          <p:cNvSpPr txBox="1">
            <a:spLocks/>
          </p:cNvSpPr>
          <p:nvPr/>
        </p:nvSpPr>
        <p:spPr bwMode="auto">
          <a:xfrm>
            <a:off x="395288" y="1125538"/>
            <a:ext cx="8353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bg-BG" sz="2400">
                <a:solidFill>
                  <a:srgbClr val="1C4372"/>
                </a:solidFill>
              </a:rPr>
              <a:t>Общая территория – 320 акра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bg-BG" sz="2400">
                <a:solidFill>
                  <a:srgbClr val="1C4372"/>
                </a:solidFill>
              </a:rPr>
              <a:t>Построена входящая инфраструктура - электричество, газ, вода и канализация, телекоммуникации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979613" y="5013325"/>
            <a:ext cx="44640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endParaRPr lang="bg-BG" b="1">
              <a:solidFill>
                <a:srgbClr val="1C4372"/>
              </a:solidFill>
            </a:endParaRPr>
          </a:p>
          <a:p>
            <a:pPr algn="ctr"/>
            <a:r>
              <a:rPr lang="bg-BG" sz="2000" b="1">
                <a:solidFill>
                  <a:srgbClr val="1C4372"/>
                </a:solidFill>
              </a:rPr>
              <a:t>Распределение собственности:</a:t>
            </a:r>
          </a:p>
          <a:p>
            <a:pPr algn="ctr"/>
            <a:r>
              <a:rPr lang="bg-BG" sz="2000">
                <a:solidFill>
                  <a:srgbClr val="1C4372"/>
                </a:solidFill>
              </a:rPr>
              <a:t>От 2 до 5 акра – 64%</a:t>
            </a:r>
          </a:p>
          <a:p>
            <a:pPr algn="ctr"/>
            <a:r>
              <a:rPr lang="bg-BG" sz="2000">
                <a:solidFill>
                  <a:srgbClr val="1C4372"/>
                </a:solidFill>
              </a:rPr>
              <a:t>От 5 до 10 акра – 34%</a:t>
            </a:r>
          </a:p>
          <a:p>
            <a:pPr algn="ctr"/>
            <a:r>
              <a:rPr lang="bg-BG" sz="2000">
                <a:solidFill>
                  <a:srgbClr val="1C4372"/>
                </a:solidFill>
              </a:rPr>
              <a:t>Более чем 10 акра – 2 %</a:t>
            </a:r>
          </a:p>
        </p:txBody>
      </p:sp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852738"/>
            <a:ext cx="7324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2124075" y="188913"/>
            <a:ext cx="6491288" cy="922337"/>
          </a:xfrm>
        </p:spPr>
        <p:txBody>
          <a:bodyPr/>
          <a:lstStyle/>
          <a:p>
            <a:r>
              <a:rPr lang="bg-BG" sz="4000" smtClean="0">
                <a:solidFill>
                  <a:schemeClr val="tx2"/>
                </a:solidFill>
              </a:rPr>
              <a:t>Индустриальный и логистический парк- Бургас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Продажа и аренда индустриальных территории</a:t>
            </a:r>
          </a:p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Содействие для выдачи всех необходимых документов и разрешений для реализации проекта</a:t>
            </a:r>
          </a:p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Административное обслужвание в сокращенных сроках</a:t>
            </a:r>
          </a:p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Институциональная поддержка</a:t>
            </a:r>
          </a:p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Полное професиональное обслуживание и консультации</a:t>
            </a:r>
          </a:p>
          <a:p>
            <a:pPr>
              <a:lnSpc>
                <a:spcPct val="190000"/>
              </a:lnSpc>
            </a:pPr>
            <a:r>
              <a:rPr lang="bg-BG" sz="2000" smtClean="0">
                <a:solidFill>
                  <a:schemeClr val="tx2"/>
                </a:solidFill>
              </a:rPr>
              <a:t>Посредничество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1187450" y="260350"/>
            <a:ext cx="7956550" cy="936625"/>
          </a:xfrm>
        </p:spPr>
        <p:txBody>
          <a:bodyPr/>
          <a:lstStyle/>
          <a:p>
            <a:r>
              <a:rPr lang="bg-BG" sz="3600" smtClean="0">
                <a:solidFill>
                  <a:schemeClr val="tx2"/>
                </a:solidFill>
                <a:latin typeface="Arial" charset="0"/>
                <a:cs typeface="Arial" charset="0"/>
              </a:rPr>
              <a:t>Индустриальный парк – город Болгарово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269875" y="1557338"/>
            <a:ext cx="8874125" cy="18716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Arial" charset="0"/>
              </a:rPr>
              <a:t>Проект предусматривает строительство парка высоких технологий в 350 метрах южнее от Болгарово.</a:t>
            </a:r>
          </a:p>
          <a:p>
            <a:pPr marL="0" indent="0">
              <a:buFont typeface="Arial" charset="0"/>
              <a:buNone/>
            </a:pPr>
            <a:r>
              <a:rPr lang="ru-RU" sz="2200" smtClean="0">
                <a:solidFill>
                  <a:schemeClr val="tx2"/>
                </a:solidFill>
                <a:latin typeface="Arial" charset="0"/>
              </a:rPr>
              <a:t>Цель предусматривает обеспечение благоприятных условий для развития и реализации маркетинговых инновационных технологий, продуктов и услуг.</a:t>
            </a:r>
            <a:endParaRPr lang="en-US" sz="22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8850"/>
            <a:ext cx="9144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79388" y="1196975"/>
            <a:ext cx="85074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1692275" y="260350"/>
            <a:ext cx="7092950" cy="868363"/>
          </a:xfrm>
        </p:spPr>
        <p:txBody>
          <a:bodyPr/>
          <a:lstStyle/>
          <a:p>
            <a:r>
              <a:rPr lang="bg-BG" sz="4000" b="1" smtClean="0">
                <a:solidFill>
                  <a:schemeClr val="tx2"/>
                </a:solidFill>
              </a:rPr>
              <a:t>Технологичный парк  Болгарово</a:t>
            </a:r>
          </a:p>
        </p:txBody>
      </p:sp>
      <p:pic>
        <p:nvPicPr>
          <p:cNvPr id="2" name="Picture 2" descr="PU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01890" y="2298526"/>
            <a:ext cx="3235404" cy="436883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68313" y="2492375"/>
            <a:ext cx="67500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bg-BG">
              <a:latin typeface="Arial" charset="0"/>
            </a:endParaRPr>
          </a:p>
          <a:p>
            <a:pPr eaLnBrk="0" hangingPunct="0"/>
            <a:endParaRPr lang="bg-BG">
              <a:latin typeface="Arial" charset="0"/>
            </a:endParaRPr>
          </a:p>
          <a:p>
            <a:pPr eaLnBrk="0" hangingPunct="0"/>
            <a:r>
              <a:rPr lang="bg-BG" sz="2800">
                <a:solidFill>
                  <a:schemeClr val="tx2"/>
                </a:solidFill>
              </a:rPr>
              <a:t>13 видов устройственных планов, предназначенных</a:t>
            </a:r>
          </a:p>
          <a:p>
            <a:pPr eaLnBrk="0" hangingPunct="0"/>
            <a:r>
              <a:rPr lang="bg-BG" sz="2800">
                <a:solidFill>
                  <a:schemeClr val="tx2"/>
                </a:solidFill>
              </a:rPr>
              <a:t>для промышленного строителства, </a:t>
            </a:r>
          </a:p>
          <a:p>
            <a:pPr eaLnBrk="0" hangingPunct="0"/>
            <a:r>
              <a:rPr lang="bg-BG" sz="2800">
                <a:solidFill>
                  <a:schemeClr val="tx2"/>
                </a:solidFill>
              </a:rPr>
              <a:t>из них 11 видов для </a:t>
            </a:r>
          </a:p>
          <a:p>
            <a:pPr eaLnBrk="0" hangingPunct="0"/>
            <a:r>
              <a:rPr lang="bg-BG" sz="2800">
                <a:solidFill>
                  <a:schemeClr val="tx2"/>
                </a:solidFill>
              </a:rPr>
              <a:t>высокотехнологичных </a:t>
            </a:r>
          </a:p>
          <a:p>
            <a:pPr eaLnBrk="0" hangingPunct="0"/>
            <a:r>
              <a:rPr lang="bg-BG" sz="2800">
                <a:solidFill>
                  <a:schemeClr val="tx2"/>
                </a:solidFill>
              </a:rPr>
              <a:t>производств.</a:t>
            </a:r>
          </a:p>
          <a:p>
            <a:pPr>
              <a:spcBef>
                <a:spcPct val="50000"/>
              </a:spcBef>
              <a:buClr>
                <a:srgbClr val="003366"/>
              </a:buClr>
              <a:buSzPct val="70000"/>
              <a:buFont typeface="Wingdings" pitchFamily="2" charset="2"/>
              <a:buNone/>
            </a:pPr>
            <a:endParaRPr lang="bg-BG" sz="280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1116013" y="260350"/>
            <a:ext cx="8229600" cy="1143000"/>
          </a:xfrm>
        </p:spPr>
        <p:txBody>
          <a:bodyPr/>
          <a:lstStyle/>
          <a:p>
            <a:r>
              <a:rPr lang="bg-BG" smtClean="0">
                <a:solidFill>
                  <a:schemeClr val="tx2"/>
                </a:solidFill>
              </a:rPr>
              <a:t>Технологичный парк - Болгарово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2700" y="1484313"/>
            <a:ext cx="9131300" cy="41767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bg-BG" sz="2800" b="1" dirty="0" smtClean="0">
                <a:solidFill>
                  <a:srgbClr val="003366"/>
                </a:solidFill>
                <a:latin typeface="Constantia" pitchFamily="18" charset="0"/>
              </a:rPr>
              <a:t>    </a:t>
            </a:r>
            <a:r>
              <a:rPr lang="bg-BG" sz="2800" b="1" dirty="0" smtClean="0">
                <a:latin typeface="Constantia" pitchFamily="18" charset="0"/>
              </a:rPr>
              <a:t> </a:t>
            </a:r>
            <a:r>
              <a:rPr lang="bg-BG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ПОКАЗАТЕЛИ ДЛЯ СТРОИТЕЛЬСТВА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9750" y="2374900"/>
            <a:ext cx="8208963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bg-BG" sz="2800" dirty="0" err="1">
                <a:solidFill>
                  <a:schemeClr val="tx2"/>
                </a:solidFill>
              </a:rPr>
              <a:t>Максимальная</a:t>
            </a: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sz="2800" dirty="0" err="1">
                <a:solidFill>
                  <a:schemeClr val="tx2"/>
                </a:solidFill>
              </a:rPr>
              <a:t>плотность</a:t>
            </a: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sz="2800" dirty="0" err="1">
                <a:solidFill>
                  <a:schemeClr val="tx2"/>
                </a:solidFill>
              </a:rPr>
              <a:t>для</a:t>
            </a: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sz="2800" dirty="0" err="1">
                <a:solidFill>
                  <a:schemeClr val="tx2"/>
                </a:solidFill>
              </a:rPr>
              <a:t>строительства–</a:t>
            </a:r>
            <a:r>
              <a:rPr lang="bg-BG" sz="2800" dirty="0">
                <a:solidFill>
                  <a:schemeClr val="tx2"/>
                </a:solidFill>
              </a:rPr>
              <a:t> 40%;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endParaRPr lang="bg-BG" sz="28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ru-RU" sz="2800" dirty="0">
                <a:solidFill>
                  <a:schemeClr val="tx2"/>
                </a:solidFill>
              </a:rPr>
              <a:t>Максимальная интенсивность строительства -1.5, возможность парковки в производственных площадок;</a:t>
            </a:r>
            <a:endParaRPr lang="bg-BG" sz="28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itchFamily="2" charset="2"/>
              <a:buNone/>
            </a:pPr>
            <a:endParaRPr lang="bg-BG" sz="28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bg-BG" sz="2800" dirty="0" err="1">
                <a:solidFill>
                  <a:schemeClr val="tx2"/>
                </a:solidFill>
              </a:rPr>
              <a:t>Минимальная</a:t>
            </a: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sz="2800" dirty="0" err="1">
                <a:solidFill>
                  <a:schemeClr val="tx2"/>
                </a:solidFill>
              </a:rPr>
              <a:t>озелененная</a:t>
            </a:r>
            <a:r>
              <a:rPr lang="bg-BG" sz="2800" dirty="0">
                <a:solidFill>
                  <a:schemeClr val="tx2"/>
                </a:solidFill>
              </a:rPr>
              <a:t> площ – 20%;</a:t>
            </a: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rgbClr val="003366"/>
              </a:buClr>
              <a:buSzPct val="70000"/>
              <a:buFont typeface="Wingdings" pitchFamily="2" charset="2"/>
              <a:buNone/>
            </a:pPr>
            <a:endParaRPr lang="bg-BG" sz="28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charset="0"/>
              <a:buChar char="•"/>
            </a:pPr>
            <a:r>
              <a:rPr lang="bg-BG" sz="2800" dirty="0" err="1">
                <a:solidFill>
                  <a:schemeClr val="tx2"/>
                </a:solidFill>
              </a:rPr>
              <a:t>Этажность</a:t>
            </a:r>
            <a:r>
              <a:rPr lang="bg-BG" sz="2800" dirty="0">
                <a:solidFill>
                  <a:schemeClr val="tx2"/>
                </a:solidFill>
              </a:rPr>
              <a:t> – до 4 </a:t>
            </a:r>
            <a:r>
              <a:rPr lang="bg-BG" sz="2800" dirty="0" err="1">
                <a:solidFill>
                  <a:schemeClr val="tx2"/>
                </a:solidFill>
              </a:rPr>
              <a:t>этажа</a:t>
            </a:r>
            <a:r>
              <a:rPr lang="bg-BG" sz="2800" dirty="0">
                <a:solidFill>
                  <a:schemeClr val="tx2"/>
                </a:solidFill>
              </a:rPr>
              <a:t>, при </a:t>
            </a:r>
            <a:r>
              <a:rPr lang="bg-BG" sz="2800" dirty="0" err="1">
                <a:solidFill>
                  <a:schemeClr val="tx2"/>
                </a:solidFill>
              </a:rPr>
              <a:t>максимальной</a:t>
            </a: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sz="2800" dirty="0" err="1">
                <a:solidFill>
                  <a:schemeClr val="tx2"/>
                </a:solidFill>
              </a:rPr>
              <a:t>высотой</a:t>
            </a:r>
            <a:r>
              <a:rPr lang="bg-BG" sz="2800" dirty="0">
                <a:solidFill>
                  <a:schemeClr val="tx2"/>
                </a:solidFill>
              </a:rPr>
              <a:t> до 15,00 м.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724525" y="2997200"/>
            <a:ext cx="2881313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859338" y="4437063"/>
            <a:ext cx="3671887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563938" y="5733256"/>
            <a:ext cx="4967287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/>
          </p:cNvSpPr>
          <p:nvPr/>
        </p:nvSpPr>
        <p:spPr bwMode="auto">
          <a:xfrm>
            <a:off x="457200" y="70485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bg-BG" sz="4000">
                <a:solidFill>
                  <a:srgbClr val="0033CC"/>
                </a:solidFill>
              </a:rPr>
              <a:t/>
            </a:r>
            <a:br>
              <a:rPr lang="bg-BG" sz="4000">
                <a:solidFill>
                  <a:srgbClr val="0033CC"/>
                </a:solidFill>
              </a:rPr>
            </a:br>
            <a:r>
              <a:rPr lang="bg-BG" sz="4000">
                <a:solidFill>
                  <a:srgbClr val="0033CC"/>
                </a:solidFill>
              </a:rPr>
              <a:t> </a:t>
            </a:r>
            <a:br>
              <a:rPr lang="bg-BG" sz="4000">
                <a:solidFill>
                  <a:srgbClr val="0033CC"/>
                </a:solidFill>
              </a:rPr>
            </a:br>
            <a:endParaRPr lang="bg-BG" sz="3500" b="1">
              <a:solidFill>
                <a:srgbClr val="66CCFF"/>
              </a:solidFill>
              <a:latin typeface="Constantia" pitchFamily="18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187450" y="404813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4000" b="1">
                <a:solidFill>
                  <a:schemeClr val="tx2"/>
                </a:solidFill>
              </a:rPr>
              <a:t>Проект “Супер Бургас</a:t>
            </a:r>
            <a:r>
              <a:rPr lang="bg-BG" sz="4000" b="1">
                <a:solidFill>
                  <a:srgbClr val="1C4372"/>
                </a:solidFill>
              </a:rPr>
              <a:t>”</a:t>
            </a:r>
          </a:p>
        </p:txBody>
      </p:sp>
      <p:pic>
        <p:nvPicPr>
          <p:cNvPr id="33795" name="Picture 4" descr="1223195455_1_FT27_sbv1-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0575"/>
            <a:ext cx="41402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79388" y="1916113"/>
            <a:ext cx="46799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sz="1600" b="1">
              <a:solidFill>
                <a:schemeClr val="accent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подземные и надземные парковки;</a:t>
            </a:r>
          </a:p>
          <a:p>
            <a:endParaRPr lang="bg-BG" sz="2000">
              <a:solidFill>
                <a:srgbClr val="1C4372"/>
              </a:solidFill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административные здания;</a:t>
            </a:r>
          </a:p>
          <a:p>
            <a:endParaRPr lang="bg-BG" sz="2000">
              <a:solidFill>
                <a:srgbClr val="1C4372"/>
              </a:solidFill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международный терминал для пассажиров;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323850" y="263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bg-B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4751388" y="4149725"/>
            <a:ext cx="43926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логистический карго центр;</a:t>
            </a:r>
          </a:p>
          <a:p>
            <a:endParaRPr lang="bg-BG" sz="2000">
              <a:solidFill>
                <a:srgbClr val="1C4372"/>
              </a:solidFill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модернизация инфраструктуры;</a:t>
            </a:r>
          </a:p>
          <a:p>
            <a:pPr>
              <a:buFontTx/>
              <a:buChar char="•"/>
            </a:pPr>
            <a:endParaRPr lang="bg-BG" sz="2000">
              <a:solidFill>
                <a:srgbClr val="1C4372"/>
              </a:solidFill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марина на </a:t>
            </a:r>
            <a:r>
              <a:rPr lang="en-US" sz="2000">
                <a:solidFill>
                  <a:srgbClr val="1C4372"/>
                </a:solidFill>
              </a:rPr>
              <a:t>300 </a:t>
            </a:r>
            <a:r>
              <a:rPr lang="bg-BG" sz="2000">
                <a:solidFill>
                  <a:srgbClr val="1C4372"/>
                </a:solidFill>
              </a:rPr>
              <a:t>яхт;</a:t>
            </a:r>
          </a:p>
          <a:p>
            <a:endParaRPr lang="bg-BG" sz="2000">
              <a:solidFill>
                <a:srgbClr val="1C4372"/>
              </a:solidFill>
            </a:endParaRPr>
          </a:p>
          <a:p>
            <a:pPr>
              <a:buFontTx/>
              <a:buChar char="•"/>
            </a:pPr>
            <a:r>
              <a:rPr lang="bg-BG" sz="2000">
                <a:solidFill>
                  <a:srgbClr val="1C4372"/>
                </a:solidFill>
              </a:rPr>
              <a:t>развитие круизного туризма.</a:t>
            </a:r>
          </a:p>
        </p:txBody>
      </p:sp>
      <p:pic>
        <p:nvPicPr>
          <p:cNvPr id="33799" name="Picture 6" descr="Daf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4321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900113" y="1196975"/>
            <a:ext cx="778668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0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40650" y="6519863"/>
            <a:ext cx="184150" cy="611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bg-BG" b="1" i="1">
              <a:solidFill>
                <a:srgbClr val="4DE1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bg-BG" sz="1600" b="1" i="1">
              <a:solidFill>
                <a:srgbClr val="4DE1E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18" name="Title 6"/>
          <p:cNvSpPr txBox="1">
            <a:spLocks/>
          </p:cNvSpPr>
          <p:nvPr/>
        </p:nvSpPr>
        <p:spPr bwMode="auto">
          <a:xfrm>
            <a:off x="900113" y="274638"/>
            <a:ext cx="82438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bg-BG" sz="2800" b="1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bg-BG" sz="2800" b="1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bg-BG" sz="2800" b="1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bg-BG" sz="4000" b="1">
                <a:solidFill>
                  <a:schemeClr val="tx2"/>
                </a:solidFill>
              </a:rPr>
              <a:t>Проект “Черноморец Арена”</a:t>
            </a:r>
            <a:endParaRPr lang="en-US" sz="4000" b="1">
              <a:solidFill>
                <a:schemeClr val="tx2"/>
              </a:solidFill>
            </a:endParaRPr>
          </a:p>
          <a:p>
            <a:pPr algn="ctr" eaLnBrk="0" hangingPunct="0"/>
            <a:endParaRPr lang="bg-BG" sz="40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3481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932363" y="2786063"/>
            <a:ext cx="4211637" cy="3811587"/>
          </a:xfrm>
        </p:spPr>
        <p:txBody>
          <a:bodyPr/>
          <a:lstStyle/>
          <a:p>
            <a:pPr marL="273050" indent="-273050">
              <a:lnSpc>
                <a:spcPct val="80000"/>
              </a:lnSpc>
              <a:buFont typeface="Arial" charset="0"/>
              <a:buNone/>
            </a:pPr>
            <a:endParaRPr lang="bg-BG" sz="2400" b="1" smtClean="0">
              <a:solidFill>
                <a:schemeClr val="accent1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bg-BG" sz="1800" smtClean="0">
                <a:solidFill>
                  <a:srgbClr val="1C4372"/>
                </a:solidFill>
              </a:rPr>
              <a:t>гостиница для спортсменов;</a:t>
            </a:r>
          </a:p>
          <a:p>
            <a:pPr marL="273050" indent="-273050">
              <a:lnSpc>
                <a:spcPct val="80000"/>
              </a:lnSpc>
            </a:pPr>
            <a:endParaRPr lang="bg-BG" sz="1800" smtClean="0">
              <a:solidFill>
                <a:srgbClr val="1C4372"/>
              </a:solidFill>
            </a:endParaRPr>
          </a:p>
          <a:p>
            <a:pPr marL="273050" indent="-273050">
              <a:lnSpc>
                <a:spcPct val="80000"/>
              </a:lnSpc>
            </a:pPr>
            <a:endParaRPr lang="bg-BG" sz="1800" smtClean="0">
              <a:solidFill>
                <a:srgbClr val="1C4372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1800" smtClean="0">
                <a:solidFill>
                  <a:schemeClr val="tx2"/>
                </a:solidFill>
              </a:rPr>
              <a:t>60 залов для разных видов спорта;</a:t>
            </a:r>
            <a:endParaRPr lang="bg-BG" sz="1800" smtClean="0">
              <a:solidFill>
                <a:schemeClr val="tx2"/>
              </a:solidFill>
            </a:endParaRPr>
          </a:p>
          <a:p>
            <a:pPr marL="273050" indent="-273050">
              <a:lnSpc>
                <a:spcPct val="80000"/>
              </a:lnSpc>
              <a:buFont typeface="Arial" charset="0"/>
              <a:buNone/>
            </a:pPr>
            <a:endParaRPr lang="bg-BG" sz="1800" smtClean="0">
              <a:solidFill>
                <a:schemeClr val="tx2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bg-BG" sz="1800" smtClean="0">
                <a:solidFill>
                  <a:srgbClr val="1C4372"/>
                </a:solidFill>
              </a:rPr>
              <a:t>реабилитационный центр; </a:t>
            </a:r>
          </a:p>
          <a:p>
            <a:pPr marL="273050" indent="-273050">
              <a:lnSpc>
                <a:spcPct val="80000"/>
              </a:lnSpc>
              <a:buFont typeface="Arial" charset="0"/>
              <a:buNone/>
            </a:pPr>
            <a:endParaRPr lang="bg-BG" sz="1800" smtClean="0">
              <a:solidFill>
                <a:srgbClr val="1C4372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1800" smtClean="0">
                <a:solidFill>
                  <a:schemeClr val="tx2"/>
                </a:solidFill>
              </a:rPr>
              <a:t>планируемые инвестиции: 1,5 млрд.;</a:t>
            </a:r>
            <a:endParaRPr lang="bg-BG" sz="1800" smtClean="0">
              <a:solidFill>
                <a:schemeClr val="tx2"/>
              </a:solidFill>
            </a:endParaRPr>
          </a:p>
          <a:p>
            <a:pPr marL="273050" indent="-273050">
              <a:lnSpc>
                <a:spcPct val="80000"/>
              </a:lnSpc>
              <a:buFont typeface="Arial" charset="0"/>
              <a:buNone/>
            </a:pPr>
            <a:endParaRPr lang="bg-BG" sz="1800" smtClean="0">
              <a:solidFill>
                <a:srgbClr val="1C4372"/>
              </a:solidFill>
            </a:endParaRPr>
          </a:p>
          <a:p>
            <a:pPr marL="273050" indent="-273050">
              <a:lnSpc>
                <a:spcPct val="80000"/>
              </a:lnSpc>
            </a:pPr>
            <a:r>
              <a:rPr lang="bg-BG" sz="1800" smtClean="0">
                <a:solidFill>
                  <a:srgbClr val="1C4372"/>
                </a:solidFill>
              </a:rPr>
              <a:t>срок выполнения– 4 года.</a:t>
            </a:r>
          </a:p>
        </p:txBody>
      </p:sp>
      <p:pic>
        <p:nvPicPr>
          <p:cNvPr id="34820" name="main_image" descr="click to 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8838"/>
            <a:ext cx="4860925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179388" y="1052513"/>
            <a:ext cx="839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g-BG" sz="2000" b="1">
                <a:solidFill>
                  <a:schemeClr val="tx2"/>
                </a:solidFill>
                <a:latin typeface="Arial" charset="0"/>
              </a:rPr>
              <a:t>МУЛТИФУНКЦИОНАЛЬНыЙ СПОРТИВНыЙ КОМПЛЕКС</a:t>
            </a:r>
            <a:r>
              <a:rPr lang="bg-BG" b="1">
                <a:solidFill>
                  <a:schemeClr val="tx2"/>
                </a:solidFill>
                <a:latin typeface="Arial" charset="0"/>
              </a:rPr>
              <a:t> 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14313" y="1714500"/>
            <a:ext cx="86439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>
                <a:solidFill>
                  <a:schemeClr val="tx2"/>
                </a:solidFill>
              </a:rPr>
              <a:t> стадион на 35 000 мест, покрытый</a:t>
            </a:r>
            <a:r>
              <a:rPr lang="bg-BG" sz="2000">
                <a:solidFill>
                  <a:schemeClr val="tx2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endParaRPr lang="bg-BG" sz="20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>
                <a:solidFill>
                  <a:schemeClr val="tx2"/>
                </a:solidFill>
              </a:rPr>
              <a:t>многофункциональный спортивный зал на 3500 мест</a:t>
            </a:r>
            <a:r>
              <a:rPr lang="bg-BG" sz="2000">
                <a:solidFill>
                  <a:srgbClr val="1C4372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endParaRPr lang="bg-BG" sz="2000">
              <a:solidFill>
                <a:srgbClr val="1C4372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bg-BG" sz="2000">
                <a:solidFill>
                  <a:srgbClr val="1C4372"/>
                </a:solidFill>
              </a:rPr>
              <a:t> </a:t>
            </a:r>
            <a:r>
              <a:rPr lang="bg-BG">
                <a:solidFill>
                  <a:srgbClr val="1C4372"/>
                </a:solidFill>
              </a:rPr>
              <a:t>шопинг центр, офис здания и спортивные магазины;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5288" y="908050"/>
            <a:ext cx="837406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>
          <a:xfrm>
            <a:off x="3851275" y="1557338"/>
            <a:ext cx="5292725" cy="456882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400" smtClean="0">
              <a:solidFill>
                <a:srgbClr val="4E59BE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bg-BG" sz="2400" smtClean="0">
              <a:solidFill>
                <a:srgbClr val="4E59BE"/>
              </a:solidFill>
              <a:latin typeface="Arial" charset="0"/>
            </a:endParaRPr>
          </a:p>
          <a:p>
            <a:r>
              <a:rPr lang="bg-BG" sz="2400" smtClean="0">
                <a:solidFill>
                  <a:srgbClr val="1C4372"/>
                </a:solidFill>
              </a:rPr>
              <a:t>Самая большая община в юговосточной Болгарии,  на территории </a:t>
            </a:r>
            <a:r>
              <a:rPr lang="en-US" sz="2400" smtClean="0">
                <a:solidFill>
                  <a:srgbClr val="1C4372"/>
                </a:solidFill>
              </a:rPr>
              <a:t> </a:t>
            </a:r>
            <a:r>
              <a:rPr lang="bg-BG" sz="2400" smtClean="0">
                <a:solidFill>
                  <a:srgbClr val="1C4372"/>
                </a:solidFill>
              </a:rPr>
              <a:t>512 324 акра</a:t>
            </a:r>
            <a:endParaRPr lang="en-US" sz="2400" smtClean="0">
              <a:solidFill>
                <a:srgbClr val="1C4372"/>
              </a:solidFill>
            </a:endParaRPr>
          </a:p>
          <a:p>
            <a:pPr>
              <a:buFont typeface="Arial" charset="0"/>
              <a:buNone/>
            </a:pPr>
            <a:endParaRPr lang="en-US" sz="2400" smtClean="0">
              <a:solidFill>
                <a:srgbClr val="1C4372"/>
              </a:solidFill>
            </a:endParaRPr>
          </a:p>
          <a:p>
            <a:r>
              <a:rPr lang="bg-BG" sz="2400" smtClean="0">
                <a:solidFill>
                  <a:srgbClr val="1C4372"/>
                </a:solidFill>
              </a:rPr>
              <a:t>Город Бургас- Административный центр  Общины Бургаса, Бургаской области и Юговосточного региона </a:t>
            </a:r>
          </a:p>
          <a:p>
            <a:pPr eaLnBrk="1" hangingPunct="1">
              <a:buFont typeface="Arial" charset="0"/>
              <a:buNone/>
            </a:pPr>
            <a:endParaRPr lang="bg-BG" sz="2400" smtClean="0">
              <a:solidFill>
                <a:srgbClr val="1C437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989138"/>
            <a:ext cx="37449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1"/>
          <p:cNvSpPr>
            <a:spLocks/>
          </p:cNvSpPr>
          <p:nvPr/>
        </p:nvSpPr>
        <p:spPr bwMode="auto">
          <a:xfrm>
            <a:off x="1835150" y="115888"/>
            <a:ext cx="73088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bg-BG" sz="4000">
                <a:solidFill>
                  <a:srgbClr val="1C4372"/>
                </a:solidFill>
              </a:rPr>
              <a:t>Географическое  местоположение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1187450" y="0"/>
            <a:ext cx="7956550" cy="1143000"/>
          </a:xfrm>
        </p:spPr>
        <p:txBody>
          <a:bodyPr/>
          <a:lstStyle/>
          <a:p>
            <a:r>
              <a:rPr lang="bg-BG" sz="3600" b="1" smtClean="0">
                <a:solidFill>
                  <a:schemeClr val="tx2"/>
                </a:solidFill>
              </a:rPr>
              <a:t>Икономический и социальный эффект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844675"/>
            <a:ext cx="8434387" cy="483235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bg-BG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Повышение капиталовой и трудовой интензивности 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валового внутреннего продукта</a:t>
            </a:r>
            <a:r>
              <a:rPr lang="bg-BG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177800" indent="-177800" eaLnBrk="1" hangingPunct="1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bg-BG" sz="2400" b="1" smtClean="0">
                <a:solidFill>
                  <a:srgbClr val="B6E5F8"/>
                </a:solidFill>
              </a:rPr>
              <a:t>		</a:t>
            </a: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r>
              <a:rPr lang="bg-BG" sz="2400" smtClean="0">
                <a:solidFill>
                  <a:schemeClr val="tx2"/>
                </a:solidFill>
              </a:rPr>
              <a:t>Создание новых рабочих мест;</a:t>
            </a: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endParaRPr lang="bg-BG" sz="2400" smtClean="0">
              <a:solidFill>
                <a:schemeClr val="tx2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r>
              <a:rPr lang="bg-BG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bg-BG" sz="2400" smtClean="0">
                <a:solidFill>
                  <a:schemeClr val="tx2"/>
                </a:solidFill>
              </a:rPr>
              <a:t>доходов капиталового рынка;</a:t>
            </a:r>
          </a:p>
          <a:p>
            <a:pPr marL="177800" indent="-177800" eaLnBrk="1" hangingPunct="1">
              <a:lnSpc>
                <a:spcPct val="80000"/>
              </a:lnSpc>
              <a:buSzPct val="70000"/>
              <a:buFont typeface="Arial" charset="0"/>
              <a:buNone/>
            </a:pPr>
            <a:endParaRPr lang="bg-BG" sz="2400" smtClean="0">
              <a:solidFill>
                <a:schemeClr val="tx2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r>
              <a:rPr lang="bg-BG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</a:t>
            </a:r>
            <a:r>
              <a:rPr lang="bg-BG" sz="2400" smtClean="0">
                <a:solidFill>
                  <a:schemeClr val="tx2"/>
                </a:solidFill>
              </a:rPr>
              <a:t>доходов бюджета;</a:t>
            </a: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endParaRPr lang="bg-BG" sz="2400" smtClean="0">
              <a:solidFill>
                <a:schemeClr val="tx2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SzPct val="70000"/>
            </a:pPr>
            <a:r>
              <a:rPr lang="bg-BG" sz="2400" smtClean="0">
                <a:solidFill>
                  <a:schemeClr val="tx2"/>
                </a:solidFill>
              </a:rPr>
              <a:t>Повышение уровня жизни</a:t>
            </a:r>
            <a:endParaRPr lang="bg-BG" sz="2400" b="1" smtClean="0"/>
          </a:p>
          <a:p>
            <a:pPr marL="177800" indent="-177800" eaLnBrk="1" hangingPunct="1">
              <a:lnSpc>
                <a:spcPct val="80000"/>
              </a:lnSpc>
              <a:buSzPct val="70000"/>
              <a:buFont typeface="Wingdings" pitchFamily="2" charset="2"/>
              <a:buChar char="Ø"/>
            </a:pPr>
            <a:endParaRPr lang="bg-BG" sz="2400" b="1" smtClean="0">
              <a:latin typeface="Constantia" pitchFamily="18" charset="0"/>
            </a:endParaRPr>
          </a:p>
        </p:txBody>
      </p:sp>
      <p:pic>
        <p:nvPicPr>
          <p:cNvPr id="25604" name="Picture 114" descr="7_BAROMETER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156176" y="4675717"/>
            <a:ext cx="2987824" cy="218228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211638" y="1844675"/>
            <a:ext cx="49323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7893" name="Line 7"/>
          <p:cNvSpPr>
            <a:spLocks noChangeShapeType="1"/>
          </p:cNvSpPr>
          <p:nvPr/>
        </p:nvSpPr>
        <p:spPr bwMode="auto">
          <a:xfrm>
            <a:off x="3851275" y="3789363"/>
            <a:ext cx="529272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cxnSp>
        <p:nvCxnSpPr>
          <p:cNvPr id="4" name="Straight Connector 3"/>
          <p:cNvCxnSpPr/>
          <p:nvPr/>
        </p:nvCxnSpPr>
        <p:spPr>
          <a:xfrm>
            <a:off x="250825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bg-BG" sz="3600" b="1" smtClean="0">
                <a:solidFill>
                  <a:schemeClr val="tx2"/>
                </a:solidFill>
              </a:rPr>
              <a:t>И ЕЩЕ….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95288" y="1916113"/>
            <a:ext cx="8229600" cy="43497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70000"/>
            </a:pPr>
            <a:r>
              <a:rPr lang="bg-BG" sz="2800" smtClean="0">
                <a:solidFill>
                  <a:schemeClr val="tx2"/>
                </a:solidFill>
              </a:rPr>
              <a:t>Экономический рост;</a:t>
            </a:r>
          </a:p>
          <a:p>
            <a:pPr eaLnBrk="1" hangingPunct="1">
              <a:buSzPct val="70000"/>
              <a:buFont typeface="Wingdings" pitchFamily="2" charset="2"/>
              <a:buNone/>
            </a:pPr>
            <a:endParaRPr lang="bg-BG" sz="2800" smtClean="0">
              <a:solidFill>
                <a:schemeClr val="tx2"/>
              </a:solidFill>
            </a:endParaRPr>
          </a:p>
          <a:p>
            <a:pPr eaLnBrk="1" hangingPunct="1">
              <a:buSzPct val="70000"/>
            </a:pPr>
            <a:r>
              <a:rPr lang="bg-BG" sz="2800" smtClean="0">
                <a:solidFill>
                  <a:schemeClr val="tx2"/>
                </a:solidFill>
              </a:rPr>
              <a:t>Защита окружающей среды – зеленые производства;</a:t>
            </a:r>
          </a:p>
          <a:p>
            <a:pPr eaLnBrk="1" hangingPunct="1">
              <a:buSzPct val="70000"/>
              <a:buFont typeface="Wingdings" pitchFamily="2" charset="2"/>
              <a:buChar char="Ø"/>
            </a:pPr>
            <a:endParaRPr lang="bg-BG" sz="2800" smtClean="0">
              <a:solidFill>
                <a:schemeClr val="tx2"/>
              </a:solidFill>
            </a:endParaRPr>
          </a:p>
          <a:p>
            <a:pPr eaLnBrk="1" hangingPunct="1">
              <a:buSzPct val="70000"/>
            </a:pPr>
            <a:r>
              <a:rPr lang="bg-BG" sz="2800" smtClean="0">
                <a:solidFill>
                  <a:schemeClr val="tx2"/>
                </a:solidFill>
              </a:rPr>
              <a:t>Обеспечивание соответствующего бизнес климата для привлечения иностранных и местных инвестиции.</a:t>
            </a:r>
          </a:p>
          <a:p>
            <a:pPr eaLnBrk="1" hangingPunct="1">
              <a:buSzPct val="70000"/>
              <a:buFont typeface="Wingdings" pitchFamily="2" charset="2"/>
              <a:buNone/>
            </a:pPr>
            <a:r>
              <a:rPr lang="bg-BG" sz="2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bg-BG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bg-BG" sz="2200" smtClean="0">
              <a:latin typeface="Constantia" pitchFamily="18" charset="0"/>
            </a:endParaRPr>
          </a:p>
          <a:p>
            <a:pPr algn="ctr" eaLnBrk="1" hangingPunct="1"/>
            <a:endParaRPr lang="bg-BG" sz="2400" smtClean="0">
              <a:solidFill>
                <a:srgbClr val="003366"/>
              </a:solidFill>
              <a:latin typeface="Constantia" pitchFamily="18" charset="0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2051050" y="2636838"/>
            <a:ext cx="709295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987675" y="4221163"/>
            <a:ext cx="6156325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427538" y="5949950"/>
            <a:ext cx="4716462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bg-BG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0825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C:\Users\Hristoff\Desktop\LOGA\gerb-obs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14049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348038" y="4581525"/>
            <a:ext cx="4968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bg-BG" dirty="0" smtClean="0"/>
          </a:p>
          <a:p>
            <a:pPr algn="ctr" eaLnBrk="1" hangingPunct="1">
              <a:defRPr/>
            </a:pPr>
            <a:r>
              <a:rPr lang="en-US" b="1" dirty="0" smtClean="0"/>
              <a:t>     </a:t>
            </a:r>
            <a:r>
              <a:rPr lang="bg-BG" b="1" dirty="0" smtClean="0"/>
              <a:t>гр. </a:t>
            </a:r>
            <a:r>
              <a:rPr lang="bg-BG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Бургас, ул. “</a:t>
            </a:r>
            <a:r>
              <a:rPr lang="bg-BG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Александровска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bg-BG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26 </a:t>
            </a:r>
          </a:p>
          <a:p>
            <a:pPr eaLnBrk="1" hangingPunct="1">
              <a:defRPr/>
            </a:pPr>
            <a:endParaRPr lang="bg-BG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1553B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www.burgas.bg</a:t>
            </a:r>
            <a:endParaRPr lang="bg-BG" b="1" dirty="0" smtClean="0">
              <a:solidFill>
                <a:srgbClr val="1553B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bg-BG" b="1" dirty="0" smtClean="0">
              <a:solidFill>
                <a:srgbClr val="1553B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2" descr="C:\Users\Hristoff\AppData\Local\Temp\Rar$DR01.110\Wordp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78744">
            <a:off x="971550" y="1484313"/>
            <a:ext cx="25908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3575" y="603250"/>
            <a:ext cx="4968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3200" b="1">
                <a:solidFill>
                  <a:srgbClr val="4E59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ОБЩИНА БУРГАС</a:t>
            </a:r>
          </a:p>
          <a:p>
            <a:pPr>
              <a:defRPr/>
            </a:pPr>
            <a:endParaRPr lang="bg-BG" sz="3200" b="1">
              <a:solidFill>
                <a:srgbClr val="4E59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55875" y="1564291"/>
            <a:ext cx="6121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4E59BE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300 000</a:t>
            </a:r>
            <a:r>
              <a:rPr lang="bg-BG" sz="2400" dirty="0">
                <a:solidFill>
                  <a:schemeClr val="tx2"/>
                </a:solidFill>
              </a:rPr>
              <a:t> жители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Образовательный</a:t>
            </a:r>
            <a:r>
              <a:rPr lang="bg-BG" sz="2400" dirty="0">
                <a:solidFill>
                  <a:schemeClr val="tx2"/>
                </a:solidFill>
              </a:rPr>
              <a:t> статус населения</a:t>
            </a:r>
            <a:r>
              <a:rPr lang="en-US" sz="2400" dirty="0">
                <a:solidFill>
                  <a:schemeClr val="tx2"/>
                </a:solidFill>
              </a:rPr>
              <a:t>: </a:t>
            </a:r>
            <a:r>
              <a:rPr lang="bg-BG" sz="2400" dirty="0">
                <a:solidFill>
                  <a:schemeClr val="tx2"/>
                </a:solidFill>
              </a:rPr>
              <a:t>12 % </a:t>
            </a: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bg-BG" sz="2400" dirty="0" err="1">
                <a:solidFill>
                  <a:schemeClr val="tx2"/>
                </a:solidFill>
              </a:rPr>
              <a:t>высшее</a:t>
            </a:r>
            <a:r>
              <a:rPr lang="bg-BG" sz="2400" dirty="0">
                <a:solidFill>
                  <a:schemeClr val="tx2"/>
                </a:solidFill>
              </a:rPr>
              <a:t> образование</a:t>
            </a:r>
            <a:r>
              <a:rPr lang="en-US" sz="2400" dirty="0">
                <a:solidFill>
                  <a:schemeClr val="tx2"/>
                </a:solidFill>
              </a:rPr>
              <a:t>, 40% - </a:t>
            </a:r>
            <a:r>
              <a:rPr lang="bg-BG" sz="2400" dirty="0" err="1">
                <a:solidFill>
                  <a:schemeClr val="tx2"/>
                </a:solidFill>
              </a:rPr>
              <a:t>среднее</a:t>
            </a:r>
            <a:r>
              <a:rPr lang="bg-BG" sz="2400" dirty="0">
                <a:solidFill>
                  <a:schemeClr val="tx2"/>
                </a:solidFill>
              </a:rPr>
              <a:t> образование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bg-BG" sz="24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bg-BG" sz="2400" dirty="0" smtClean="0">
                <a:solidFill>
                  <a:schemeClr val="tx2"/>
                </a:solidFill>
              </a:rPr>
              <a:t>2 </a:t>
            </a:r>
            <a:r>
              <a:rPr lang="bg-BG" sz="2400" dirty="0">
                <a:solidFill>
                  <a:schemeClr val="tx2"/>
                </a:solidFill>
              </a:rPr>
              <a:t>университета и 4 </a:t>
            </a:r>
            <a:r>
              <a:rPr lang="bg-BG" sz="2400" dirty="0" err="1">
                <a:solidFill>
                  <a:schemeClr val="tx2"/>
                </a:solidFill>
              </a:rPr>
              <a:t>колледжа</a:t>
            </a:r>
            <a:r>
              <a:rPr lang="bg-BG" sz="2400" dirty="0">
                <a:solidFill>
                  <a:schemeClr val="tx2"/>
                </a:solidFill>
              </a:rPr>
              <a:t>, в </a:t>
            </a:r>
            <a:r>
              <a:rPr lang="bg-BG" sz="2400" dirty="0" err="1">
                <a:solidFill>
                  <a:schemeClr val="tx2"/>
                </a:solidFill>
              </a:rPr>
              <a:t>которых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обучаются</a:t>
            </a:r>
            <a:r>
              <a:rPr lang="bg-BG" sz="2400" dirty="0">
                <a:solidFill>
                  <a:schemeClr val="tx2"/>
                </a:solidFill>
              </a:rPr>
              <a:t> более </a:t>
            </a:r>
            <a:r>
              <a:rPr lang="bg-BG" sz="2400" dirty="0" err="1">
                <a:solidFill>
                  <a:schemeClr val="tx2"/>
                </a:solidFill>
              </a:rPr>
              <a:t>чем</a:t>
            </a:r>
            <a:r>
              <a:rPr lang="bg-BG" sz="2400" dirty="0">
                <a:solidFill>
                  <a:schemeClr val="tx2"/>
                </a:solidFill>
              </a:rPr>
              <a:t>  12 000 </a:t>
            </a:r>
            <a:r>
              <a:rPr lang="bg-BG" sz="2400" dirty="0" err="1">
                <a:solidFill>
                  <a:schemeClr val="tx2"/>
                </a:solidFill>
              </a:rPr>
              <a:t>студентов</a:t>
            </a:r>
            <a:r>
              <a:rPr lang="bg-BG" sz="2400" dirty="0">
                <a:solidFill>
                  <a:schemeClr val="tx2"/>
                </a:solidFill>
              </a:rPr>
              <a:t> в  </a:t>
            </a:r>
            <a:r>
              <a:rPr lang="bg-BG" sz="2400" dirty="0" err="1">
                <a:solidFill>
                  <a:schemeClr val="tx2"/>
                </a:solidFill>
              </a:rPr>
              <a:t>год</a:t>
            </a:r>
            <a:endParaRPr lang="bg-BG" sz="24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bg-BG" sz="2400" dirty="0" err="1" smtClean="0">
                <a:solidFill>
                  <a:schemeClr val="tx2"/>
                </a:solidFill>
              </a:rPr>
              <a:t>Хорошо</a:t>
            </a:r>
            <a:r>
              <a:rPr lang="bg-BG" sz="2400" dirty="0" smtClean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развитые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связи</a:t>
            </a:r>
            <a:r>
              <a:rPr lang="bg-BG" sz="2400" dirty="0">
                <a:solidFill>
                  <a:schemeClr val="tx2"/>
                </a:solidFill>
              </a:rPr>
              <a:t> между </a:t>
            </a:r>
            <a:r>
              <a:rPr lang="bg-BG" sz="2400" dirty="0" err="1">
                <a:solidFill>
                  <a:schemeClr val="tx2"/>
                </a:solidFill>
              </a:rPr>
              <a:t>здравоохранительными</a:t>
            </a:r>
            <a:r>
              <a:rPr lang="bg-BG" sz="2400" dirty="0">
                <a:solidFill>
                  <a:schemeClr val="tx2"/>
                </a:solidFill>
              </a:rPr>
              <a:t>, </a:t>
            </a:r>
            <a:r>
              <a:rPr lang="bg-BG" sz="2400" dirty="0" err="1">
                <a:solidFill>
                  <a:schemeClr val="tx2"/>
                </a:solidFill>
              </a:rPr>
              <a:t>образовательными</a:t>
            </a:r>
            <a:r>
              <a:rPr lang="bg-BG" sz="2400" dirty="0">
                <a:solidFill>
                  <a:schemeClr val="tx2"/>
                </a:solidFill>
              </a:rPr>
              <a:t> и </a:t>
            </a:r>
            <a:r>
              <a:rPr lang="bg-BG" sz="2400" dirty="0" err="1">
                <a:solidFill>
                  <a:schemeClr val="tx2"/>
                </a:solidFill>
              </a:rPr>
              <a:t>социальными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институциями</a:t>
            </a:r>
            <a:endParaRPr lang="bg-BG" sz="2400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bg-BG" sz="2400" dirty="0" smtClean="0">
                <a:solidFill>
                  <a:schemeClr val="tx2"/>
                </a:solidFill>
              </a:rPr>
              <a:t>Более </a:t>
            </a:r>
            <a:r>
              <a:rPr lang="bg-BG" sz="2400" dirty="0" err="1">
                <a:solidFill>
                  <a:schemeClr val="tx2"/>
                </a:solidFill>
              </a:rPr>
              <a:t>чем</a:t>
            </a:r>
            <a:r>
              <a:rPr lang="bg-BG" sz="2400" dirty="0">
                <a:solidFill>
                  <a:schemeClr val="tx2"/>
                </a:solidFill>
              </a:rPr>
              <a:t> 110 </a:t>
            </a:r>
            <a:r>
              <a:rPr lang="bg-BG" sz="2400" dirty="0" err="1">
                <a:solidFill>
                  <a:schemeClr val="tx2"/>
                </a:solidFill>
              </a:rPr>
              <a:t>неправительственных</a:t>
            </a:r>
            <a:r>
              <a:rPr lang="bg-BG" sz="2400" dirty="0">
                <a:solidFill>
                  <a:schemeClr val="tx2"/>
                </a:solidFill>
              </a:rPr>
              <a:t> организации и </a:t>
            </a:r>
            <a:r>
              <a:rPr lang="bg-BG" sz="2400" dirty="0" err="1">
                <a:solidFill>
                  <a:schemeClr val="tx2"/>
                </a:solidFill>
              </a:rPr>
              <a:t>гражданских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обществ</a:t>
            </a:r>
            <a:r>
              <a:rPr lang="bg-BG" sz="2400" dirty="0">
                <a:solidFill>
                  <a:schemeClr val="tx2"/>
                </a:solidFill>
              </a:rPr>
              <a:t>, </a:t>
            </a:r>
            <a:r>
              <a:rPr lang="bg-BG" sz="2400" dirty="0" err="1">
                <a:solidFill>
                  <a:schemeClr val="tx2"/>
                </a:solidFill>
              </a:rPr>
              <a:t>которые</a:t>
            </a:r>
            <a:r>
              <a:rPr lang="bg-BG" sz="2400" dirty="0">
                <a:solidFill>
                  <a:schemeClr val="tx2"/>
                </a:solidFill>
              </a:rPr>
              <a:t> активно </a:t>
            </a:r>
            <a:r>
              <a:rPr lang="bg-BG" sz="2400" dirty="0" err="1">
                <a:solidFill>
                  <a:schemeClr val="tx2"/>
                </a:solidFill>
              </a:rPr>
              <a:t>работают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вместе</a:t>
            </a:r>
            <a:r>
              <a:rPr lang="bg-BG" sz="2400" dirty="0">
                <a:solidFill>
                  <a:schemeClr val="tx2"/>
                </a:solidFill>
              </a:rPr>
              <a:t> с </a:t>
            </a:r>
            <a:r>
              <a:rPr lang="bg-BG" sz="2400" dirty="0" err="1">
                <a:solidFill>
                  <a:schemeClr val="tx2"/>
                </a:solidFill>
              </a:rPr>
              <a:t>местной</a:t>
            </a:r>
            <a:r>
              <a:rPr lang="bg-BG" sz="2400" dirty="0">
                <a:solidFill>
                  <a:schemeClr val="tx2"/>
                </a:solidFill>
              </a:rPr>
              <a:t> </a:t>
            </a:r>
            <a:r>
              <a:rPr lang="bg-BG" sz="2400" dirty="0" err="1">
                <a:solidFill>
                  <a:schemeClr val="tx2"/>
                </a:solidFill>
              </a:rPr>
              <a:t>администрацией</a:t>
            </a:r>
            <a:endParaRPr lang="bg-BG" sz="2400" dirty="0">
              <a:solidFill>
                <a:schemeClr val="tx2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692275" y="333375"/>
            <a:ext cx="7345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g-BG" sz="2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      </a:t>
            </a:r>
            <a:r>
              <a:rPr lang="en-US" sz="2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      </a:t>
            </a:r>
            <a:r>
              <a:rPr lang="bg-BG" sz="22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 </a:t>
            </a:r>
            <a:r>
              <a:rPr lang="bg-BG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Человеческие  ресурсы</a:t>
            </a:r>
          </a:p>
        </p:txBody>
      </p:sp>
      <p:pic>
        <p:nvPicPr>
          <p:cNvPr id="23558" name="Picture 6" descr="s1_s1s1s1student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01638" y="1564291"/>
            <a:ext cx="1921256" cy="43773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8313" y="1341438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78" y="244955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picture_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08275"/>
            <a:ext cx="24479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ANd9GcRQ04QF9vLBRn3ROeyOt1t6sa-wCOipeVgaw5ArnoEWa_tNmNz4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773238"/>
            <a:ext cx="26638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DMC_0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708275"/>
            <a:ext cx="24495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ANd9GcREQgKflrYuwZvHIOaU2cTaTQ5crGn8heVuyGU3iB1jZhsK1Q3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149725"/>
            <a:ext cx="2735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itle 1"/>
          <p:cNvSpPr>
            <a:spLocks/>
          </p:cNvSpPr>
          <p:nvPr/>
        </p:nvSpPr>
        <p:spPr bwMode="auto">
          <a:xfrm>
            <a:off x="1476375" y="260350"/>
            <a:ext cx="7451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3600" dirty="0" err="1">
                <a:solidFill>
                  <a:schemeClr val="tx2"/>
                </a:solidFill>
                <a:latin typeface="Arial" charset="0"/>
              </a:rPr>
              <a:t>Транспортная</a:t>
            </a:r>
            <a:r>
              <a:rPr lang="bg-BG" sz="3600" dirty="0">
                <a:solidFill>
                  <a:schemeClr val="tx2"/>
                </a:solidFill>
                <a:latin typeface="Arial" charset="0"/>
              </a:rPr>
              <a:t> инфраструктура и комуникации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300788" y="5300663"/>
            <a:ext cx="2930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2000">
                <a:solidFill>
                  <a:schemeClr val="tx2"/>
                </a:solidFill>
              </a:rPr>
              <a:t>Национальная компания</a:t>
            </a:r>
          </a:p>
          <a:p>
            <a:pPr algn="ctr">
              <a:defRPr/>
            </a:pPr>
            <a:r>
              <a:rPr lang="bg-BG" sz="2000">
                <a:solidFill>
                  <a:schemeClr val="tx2"/>
                </a:solidFill>
              </a:rPr>
              <a:t>”Железнодорожная инфраструктура”</a:t>
            </a:r>
            <a:endParaRPr lang="bg-BG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276600" y="36449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>
                <a:solidFill>
                  <a:schemeClr val="tx2"/>
                </a:solidFill>
              </a:rPr>
              <a:t>Порт Бургас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0" y="5373688"/>
            <a:ext cx="291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>
                <a:solidFill>
                  <a:schemeClr val="tx2"/>
                </a:solidFill>
              </a:rPr>
              <a:t>Свободная Беспошлинная Зона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3348038" y="63817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sz="2000">
                <a:solidFill>
                  <a:schemeClr val="tx2"/>
                </a:solidFill>
              </a:rPr>
              <a:t>Аэропорт Бургас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692275" y="274638"/>
            <a:ext cx="6994525" cy="922337"/>
          </a:xfrm>
        </p:spPr>
        <p:txBody>
          <a:bodyPr/>
          <a:lstStyle/>
          <a:p>
            <a:pPr eaLnBrk="1" hangingPunct="1"/>
            <a:r>
              <a:rPr lang="bg-BG" sz="4000" smtClean="0">
                <a:solidFill>
                  <a:schemeClr val="tx2"/>
                </a:solidFill>
              </a:rPr>
              <a:t>Транспортная инфраструктура и коммуникации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8713788" cy="4176712"/>
          </a:xfrm>
        </p:spPr>
        <p:txBody>
          <a:bodyPr/>
          <a:lstStyle/>
          <a:p>
            <a:endParaRPr lang="en-US" sz="2400" b="1" smtClean="0">
              <a:solidFill>
                <a:srgbClr val="4E59BE"/>
              </a:solidFill>
            </a:endParaRPr>
          </a:p>
          <a:p>
            <a:r>
              <a:rPr lang="bg-BG" sz="2400" smtClean="0">
                <a:solidFill>
                  <a:schemeClr val="tx2"/>
                </a:solidFill>
              </a:rPr>
              <a:t>Хорошо развитые источники энергии, электрораспределительные и коммуникационные связи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r>
              <a:rPr lang="bg-BG" sz="2400" smtClean="0">
                <a:solidFill>
                  <a:schemeClr val="tx2"/>
                </a:solidFill>
              </a:rPr>
              <a:t>Общая длина  дорожной связи </a:t>
            </a:r>
            <a:r>
              <a:rPr lang="en-US" sz="2400" smtClean="0">
                <a:solidFill>
                  <a:schemeClr val="tx2"/>
                </a:solidFill>
              </a:rPr>
              <a:t>– 198.5 k</a:t>
            </a:r>
            <a:r>
              <a:rPr lang="bg-BG" sz="2400" smtClean="0">
                <a:solidFill>
                  <a:schemeClr val="tx2"/>
                </a:solidFill>
              </a:rPr>
              <a:t>м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r>
              <a:rPr lang="bg-BG" sz="2400" smtClean="0">
                <a:solidFill>
                  <a:schemeClr val="tx2"/>
                </a:solidFill>
              </a:rPr>
              <a:t>Общая длина железнодорожных линии</a:t>
            </a:r>
            <a:r>
              <a:rPr lang="en-US" sz="2400" smtClean="0">
                <a:solidFill>
                  <a:schemeClr val="tx2"/>
                </a:solidFill>
              </a:rPr>
              <a:t> -1</a:t>
            </a:r>
            <a:r>
              <a:rPr lang="ru-RU" sz="2400" smtClean="0">
                <a:solidFill>
                  <a:schemeClr val="tx2"/>
                </a:solidFill>
              </a:rPr>
              <a:t>99,1 к</a:t>
            </a:r>
            <a:r>
              <a:rPr lang="bg-BG" sz="2400" smtClean="0">
                <a:solidFill>
                  <a:schemeClr val="tx2"/>
                </a:solidFill>
              </a:rPr>
              <a:t>м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  <a:r>
              <a:rPr lang="bg-BG" sz="2400" smtClean="0">
                <a:solidFill>
                  <a:schemeClr val="tx2"/>
                </a:solidFill>
              </a:rPr>
              <a:t>из них </a:t>
            </a:r>
            <a:r>
              <a:rPr lang="en-US" sz="2400" smtClean="0">
                <a:solidFill>
                  <a:schemeClr val="tx2"/>
                </a:solidFill>
              </a:rPr>
              <a:t>91 k</a:t>
            </a:r>
            <a:r>
              <a:rPr lang="bg-BG" sz="2400" smtClean="0">
                <a:solidFill>
                  <a:schemeClr val="tx2"/>
                </a:solidFill>
              </a:rPr>
              <a:t>м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r>
              <a:rPr lang="bg-BG" sz="2400" smtClean="0">
                <a:solidFill>
                  <a:schemeClr val="tx2"/>
                </a:solidFill>
              </a:rPr>
              <a:t>индустриальные линии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r>
              <a:rPr lang="bg-BG" sz="2400" smtClean="0">
                <a:solidFill>
                  <a:schemeClr val="tx2"/>
                </a:solidFill>
              </a:rPr>
              <a:t>Транс европейский коридор 8 обеспечивает самую короткую дорогу между Адриатическим и Черноморским побережием. 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endParaRPr lang="bg-BG" sz="2400" smtClean="0">
              <a:solidFill>
                <a:schemeClr val="tx2"/>
              </a:solidFill>
            </a:endParaRPr>
          </a:p>
          <a:p>
            <a:endParaRPr lang="bg-BG" sz="240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smtClean="0">
              <a:solidFill>
                <a:srgbClr val="4E59B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8313" y="1341438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 cstate="print">
            <a:lum bright="32000"/>
          </a:blip>
          <a:srcRect/>
          <a:stretch>
            <a:fillRect/>
          </a:stretch>
        </p:blipFill>
        <p:spPr bwMode="auto">
          <a:xfrm>
            <a:off x="250825" y="5157788"/>
            <a:ext cx="42497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 cstate="print">
            <a:lum bright="46000" contrast="-4000"/>
          </a:blip>
          <a:srcRect/>
          <a:stretch>
            <a:fillRect/>
          </a:stretch>
        </p:blipFill>
        <p:spPr bwMode="auto">
          <a:xfrm>
            <a:off x="4716463" y="5157788"/>
            <a:ext cx="41036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1763713" y="333375"/>
            <a:ext cx="6491287" cy="922338"/>
          </a:xfrm>
        </p:spPr>
        <p:txBody>
          <a:bodyPr/>
          <a:lstStyle/>
          <a:p>
            <a:pPr algn="l" eaLnBrk="1" hangingPunct="1"/>
            <a:r>
              <a:rPr lang="bg-BG" sz="4000" smtClean="0">
                <a:solidFill>
                  <a:schemeClr val="tx2"/>
                </a:solidFill>
              </a:rPr>
              <a:t>     </a:t>
            </a:r>
            <a:r>
              <a:rPr lang="bg-BG" sz="4000" smtClean="0">
                <a:solidFill>
                  <a:srgbClr val="1C4372"/>
                </a:solidFill>
              </a:rPr>
              <a:t>Порт Бургас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18487" cy="3384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smtClean="0">
                <a:solidFill>
                  <a:srgbClr val="4158C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bg-BG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Часть трансевропейского коридора №8</a:t>
            </a: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Общая длина причалов</a:t>
            </a:r>
            <a:r>
              <a:rPr lang="en-US" sz="2400" smtClean="0">
                <a:solidFill>
                  <a:schemeClr val="tx2"/>
                </a:solidFill>
              </a:rPr>
              <a:t>: 4 800 </a:t>
            </a:r>
            <a:r>
              <a:rPr lang="bg-BG" sz="2400" smtClean="0">
                <a:solidFill>
                  <a:schemeClr val="tx2"/>
                </a:solidFill>
              </a:rPr>
              <a:t>м.</a:t>
            </a:r>
            <a:r>
              <a:rPr lang="en-US" sz="2400" smtClean="0">
                <a:solidFill>
                  <a:schemeClr val="tx2"/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Максимально допустимая осадка</a:t>
            </a:r>
            <a:r>
              <a:rPr lang="en-US" sz="2400" smtClean="0">
                <a:solidFill>
                  <a:schemeClr val="tx2"/>
                </a:solidFill>
              </a:rPr>
              <a:t>:</a:t>
            </a:r>
            <a:r>
              <a:rPr lang="ru-RU" sz="2400" smtClean="0">
                <a:solidFill>
                  <a:schemeClr val="tx2"/>
                </a:solidFill>
              </a:rPr>
              <a:t> 15,5 </a:t>
            </a:r>
            <a:r>
              <a:rPr lang="bg-BG" sz="2400" smtClean="0">
                <a:solidFill>
                  <a:schemeClr val="tx2"/>
                </a:solidFill>
              </a:rPr>
              <a:t>м.</a:t>
            </a:r>
            <a:r>
              <a:rPr lang="ru-RU" sz="240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Брой корабельных мест</a:t>
            </a:r>
            <a:r>
              <a:rPr lang="en-US" sz="2400" smtClean="0">
                <a:solidFill>
                  <a:schemeClr val="tx2"/>
                </a:solidFill>
              </a:rPr>
              <a:t>: 28;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Возможность обслуживания кораблей водоизместимости до </a:t>
            </a:r>
            <a:r>
              <a:rPr lang="ru-RU" sz="2400" smtClean="0">
                <a:solidFill>
                  <a:schemeClr val="tx2"/>
                </a:solidFill>
              </a:rPr>
              <a:t>125000</a:t>
            </a:r>
            <a:r>
              <a:rPr lang="en-US" sz="2400" smtClean="0">
                <a:solidFill>
                  <a:schemeClr val="tx2"/>
                </a:solidFill>
              </a:rPr>
              <a:t> DWT</a:t>
            </a:r>
            <a:r>
              <a:rPr lang="ru-RU" sz="2400" smtClean="0">
                <a:solidFill>
                  <a:schemeClr val="tx2"/>
                </a:solidFill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Складовые открытые помещения</a:t>
            </a:r>
            <a:r>
              <a:rPr lang="en-US" sz="2400" smtClean="0">
                <a:solidFill>
                  <a:schemeClr val="tx2"/>
                </a:solidFill>
              </a:rPr>
              <a:t>: 419 000 </a:t>
            </a:r>
            <a:r>
              <a:rPr lang="bg-BG" sz="2400" smtClean="0">
                <a:solidFill>
                  <a:schemeClr val="tx2"/>
                </a:solidFill>
              </a:rPr>
              <a:t>кв.м.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Закрытые складовые базы</a:t>
            </a:r>
            <a:r>
              <a:rPr lang="en-US" sz="2400" smtClean="0">
                <a:solidFill>
                  <a:schemeClr val="tx2"/>
                </a:solidFill>
              </a:rPr>
              <a:t>:</a:t>
            </a:r>
            <a:r>
              <a:rPr lang="bg-BG" sz="2400" smtClean="0">
                <a:solidFill>
                  <a:schemeClr val="tx2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74 900 </a:t>
            </a:r>
            <a:r>
              <a:rPr lang="bg-BG" sz="2400" smtClean="0">
                <a:solidFill>
                  <a:schemeClr val="tx2"/>
                </a:solidFill>
              </a:rPr>
              <a:t>кв.м.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smtClean="0">
                <a:solidFill>
                  <a:schemeClr val="tx2"/>
                </a:solidFill>
              </a:rPr>
              <a:t>Холодильние складовые базы</a:t>
            </a:r>
            <a:r>
              <a:rPr lang="en-US" sz="2400" smtClean="0">
                <a:solidFill>
                  <a:schemeClr val="tx2"/>
                </a:solidFill>
              </a:rPr>
              <a:t>: 7 000 </a:t>
            </a:r>
            <a:r>
              <a:rPr lang="bg-BG" sz="2400" smtClean="0">
                <a:solidFill>
                  <a:schemeClr val="tx2"/>
                </a:solidFill>
              </a:rPr>
              <a:t>кв.м.</a:t>
            </a:r>
            <a:endParaRPr lang="ru-RU" sz="2400" smtClean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ort of Bourgas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323850" y="4724400"/>
            <a:ext cx="84963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2195513" y="274638"/>
            <a:ext cx="6491287" cy="922337"/>
          </a:xfrm>
        </p:spPr>
        <p:txBody>
          <a:bodyPr/>
          <a:lstStyle/>
          <a:p>
            <a:pPr algn="l" eaLnBrk="1" hangingPunct="1"/>
            <a:r>
              <a:rPr lang="bg-BG" smtClean="0">
                <a:solidFill>
                  <a:schemeClr val="tx2"/>
                </a:solidFill>
              </a:rPr>
              <a:t>Аэропорт Бургас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229600" cy="4138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200" smtClean="0">
              <a:solidFill>
                <a:srgbClr val="4E59BE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200" smtClean="0">
              <a:solidFill>
                <a:srgbClr val="4E59B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solidFill>
                  <a:schemeClr val="tx2"/>
                </a:solidFill>
              </a:rPr>
              <a:t>Более чем 2 млн. пассажеров в год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solidFill>
                  <a:schemeClr val="tx2"/>
                </a:solidFill>
              </a:rPr>
              <a:t>Более чем</a:t>
            </a:r>
            <a:r>
              <a:rPr lang="ru-RU" sz="2400" smtClean="0">
                <a:solidFill>
                  <a:schemeClr val="tx2"/>
                </a:solidFill>
              </a:rPr>
              <a:t> 130 </a:t>
            </a:r>
            <a:r>
              <a:rPr lang="bg-BG" sz="2400" smtClean="0">
                <a:solidFill>
                  <a:schemeClr val="tx2"/>
                </a:solidFill>
              </a:rPr>
              <a:t>дестинации из </a:t>
            </a:r>
            <a:r>
              <a:rPr lang="ru-RU" sz="2400" smtClean="0">
                <a:solidFill>
                  <a:schemeClr val="tx2"/>
                </a:solidFill>
              </a:rPr>
              <a:t>58 стран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solidFill>
                  <a:schemeClr val="tx2"/>
                </a:solidFill>
              </a:rPr>
              <a:t>Возможность обслуживания самых больших самолетов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solidFill>
                  <a:schemeClr val="tx2"/>
                </a:solidFill>
              </a:rPr>
              <a:t>Карго центр капацитетом - 30 000 тонн/в год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r>
              <a:rPr lang="bg-BG" sz="2400" smtClean="0">
                <a:solidFill>
                  <a:schemeClr val="tx2"/>
                </a:solidFill>
              </a:rPr>
              <a:t> </a:t>
            </a:r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sz="2400" smtClean="0">
                <a:solidFill>
                  <a:schemeClr val="tx2"/>
                </a:solidFill>
              </a:rPr>
              <a:t>Складовые наличности для заряжения самолетов керосином всех видов</a:t>
            </a:r>
            <a:r>
              <a:rPr lang="en-US" sz="2400" smtClean="0">
                <a:solidFill>
                  <a:schemeClr val="tx2"/>
                </a:solidFill>
              </a:rPr>
              <a:t>.</a:t>
            </a:r>
            <a:r>
              <a:rPr lang="bg-BG" sz="2400" smtClean="0">
                <a:solidFill>
                  <a:schemeClr val="tx2"/>
                </a:solidFill>
              </a:rPr>
              <a:t> </a:t>
            </a:r>
            <a:endParaRPr lang="ru-RU" sz="2400" smtClean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>
            <a:lum bright="52000"/>
          </a:blip>
          <a:srcRect/>
          <a:stretch>
            <a:fillRect/>
          </a:stretch>
        </p:blipFill>
        <p:spPr bwMode="auto">
          <a:xfrm>
            <a:off x="1116013" y="4724400"/>
            <a:ext cx="66246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1835150" y="274638"/>
            <a:ext cx="7308850" cy="922337"/>
          </a:xfrm>
        </p:spPr>
        <p:txBody>
          <a:bodyPr/>
          <a:lstStyle/>
          <a:p>
            <a:pPr algn="l" eaLnBrk="1" hangingPunct="1"/>
            <a:r>
              <a:rPr lang="bg-BG" sz="4000" smtClean="0">
                <a:solidFill>
                  <a:schemeClr val="tx2"/>
                </a:solidFill>
              </a:rPr>
              <a:t>Свободная Беспошлинная Зона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29600" cy="2808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</a:rPr>
              <a:t>Территория - 155 </a:t>
            </a:r>
            <a:r>
              <a:rPr lang="bg-BG" sz="2400" smtClean="0">
                <a:solidFill>
                  <a:schemeClr val="tx2"/>
                </a:solidFill>
              </a:rPr>
              <a:t>дка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endParaRPr lang="ru-R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tx2"/>
                </a:solidFill>
              </a:rPr>
              <a:t>Покрытая складова база</a:t>
            </a:r>
            <a:r>
              <a:rPr lang="en-US" sz="2400" smtClean="0">
                <a:solidFill>
                  <a:schemeClr val="tx2"/>
                </a:solidFill>
              </a:rPr>
              <a:t>  12 500 </a:t>
            </a:r>
            <a:r>
              <a:rPr lang="bg-BG" sz="2400" smtClean="0">
                <a:solidFill>
                  <a:schemeClr val="tx2"/>
                </a:solidFill>
              </a:rPr>
              <a:t>кв.м.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tx2"/>
                </a:solidFill>
              </a:rPr>
              <a:t>Открытая складовая база </a:t>
            </a:r>
            <a:r>
              <a:rPr lang="ru-RU" sz="2400" smtClean="0">
                <a:solidFill>
                  <a:schemeClr val="tx2"/>
                </a:solidFill>
              </a:rPr>
              <a:t>-  </a:t>
            </a:r>
            <a:r>
              <a:rPr lang="en-US" sz="2400" smtClean="0">
                <a:solidFill>
                  <a:schemeClr val="tx2"/>
                </a:solidFill>
              </a:rPr>
              <a:t>140 000 </a:t>
            </a:r>
            <a:r>
              <a:rPr lang="bg-BG" sz="2400" smtClean="0">
                <a:solidFill>
                  <a:schemeClr val="tx2"/>
                </a:solidFill>
              </a:rPr>
              <a:t>кв.м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endParaRPr lang="bg-BG" sz="2400" smtClean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bg-BG" sz="2400" smtClean="0">
                <a:solidFill>
                  <a:schemeClr val="tx2"/>
                </a:solidFill>
              </a:rPr>
              <a:t>Беспошлинная, освобожденная от </a:t>
            </a:r>
            <a:r>
              <a:rPr lang="ru-RU" sz="2400" smtClean="0">
                <a:solidFill>
                  <a:schemeClr val="tx2"/>
                </a:solidFill>
              </a:rPr>
              <a:t>налога на добавленную стоимость зона для</a:t>
            </a:r>
            <a:r>
              <a:rPr lang="bg-BG" sz="2400" smtClean="0">
                <a:solidFill>
                  <a:schemeClr val="tx2"/>
                </a:solidFill>
              </a:rPr>
              <a:t> сохранения товаров из третих стран;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tx2"/>
                </a:solidFill>
              </a:rPr>
              <a:t>Производство при минимальных такс.</a:t>
            </a:r>
            <a:endParaRPr lang="ru-RU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ome_banner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516563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2195513" y="274638"/>
            <a:ext cx="6491287" cy="922337"/>
          </a:xfrm>
        </p:spPr>
        <p:txBody>
          <a:bodyPr/>
          <a:lstStyle/>
          <a:p>
            <a:pPr eaLnBrk="1" hangingPunct="1"/>
            <a:r>
              <a:rPr lang="bg-BG" sz="3600" b="1" smtClean="0">
                <a:solidFill>
                  <a:schemeClr val="tx2"/>
                </a:solidFill>
              </a:rPr>
              <a:t>Экономические</a:t>
            </a:r>
            <a:r>
              <a:rPr lang="bg-BG" sz="3600" b="1" smtClean="0">
                <a:solidFill>
                  <a:srgbClr val="663300"/>
                </a:solidFill>
              </a:rPr>
              <a:t> </a:t>
            </a:r>
            <a:r>
              <a:rPr lang="bg-BG" sz="3600" b="1" smtClean="0">
                <a:solidFill>
                  <a:schemeClr val="tx2"/>
                </a:solidFill>
              </a:rPr>
              <a:t>показатели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bg-BG" sz="2400" smtClean="0">
                <a:solidFill>
                  <a:schemeClr val="tx2"/>
                </a:solidFill>
              </a:rPr>
              <a:t>В зависимости от своего экономического потенциала Бургас занимает второе место среди болгарских общин</a:t>
            </a:r>
            <a:r>
              <a:rPr lang="en-US" sz="2400" smtClean="0">
                <a:solidFill>
                  <a:schemeClr val="tx2"/>
                </a:solidFill>
              </a:rPr>
              <a:t>;</a:t>
            </a:r>
            <a:endParaRPr lang="bg-BG" sz="2400" smtClean="0">
              <a:solidFill>
                <a:schemeClr val="tx2"/>
              </a:solidFill>
            </a:endParaRPr>
          </a:p>
          <a:p>
            <a:pPr marL="0" indent="0"/>
            <a:r>
              <a:rPr lang="bg-BG" sz="2400" smtClean="0">
                <a:solidFill>
                  <a:schemeClr val="tx2"/>
                </a:solidFill>
              </a:rPr>
              <a:t>Безработица</a:t>
            </a:r>
            <a:r>
              <a:rPr lang="en-US" sz="2400" smtClean="0">
                <a:solidFill>
                  <a:schemeClr val="tx2"/>
                </a:solidFill>
              </a:rPr>
              <a:t> 4.71</a:t>
            </a:r>
            <a:r>
              <a:rPr lang="bg-BG" sz="2400" smtClean="0">
                <a:solidFill>
                  <a:schemeClr val="tx2"/>
                </a:solidFill>
              </a:rPr>
              <a:t> % ;</a:t>
            </a:r>
          </a:p>
          <a:p>
            <a:pPr marL="0" indent="0"/>
            <a:r>
              <a:rPr lang="ru-RU" sz="2400" smtClean="0">
                <a:solidFill>
                  <a:schemeClr val="tx2"/>
                </a:solidFill>
              </a:rPr>
              <a:t>Валовой внутренний продукт </a:t>
            </a:r>
            <a:r>
              <a:rPr lang="bg-BG" sz="2400" smtClean="0">
                <a:solidFill>
                  <a:schemeClr val="tx2"/>
                </a:solidFill>
              </a:rPr>
              <a:t>на душу населения – </a:t>
            </a:r>
            <a:r>
              <a:rPr lang="en-US" sz="2400" smtClean="0">
                <a:solidFill>
                  <a:schemeClr val="tx2"/>
                </a:solidFill>
              </a:rPr>
              <a:t>38</a:t>
            </a:r>
            <a:r>
              <a:rPr lang="bg-BG" sz="2400" smtClean="0">
                <a:solidFill>
                  <a:schemeClr val="tx2"/>
                </a:solidFill>
              </a:rPr>
              <a:t>% выше чем средний процент для страны .</a:t>
            </a:r>
            <a:endParaRPr lang="ru-RU" sz="240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tx2"/>
                </a:solidFill>
              </a:rPr>
              <a:t>Прямые иностранные инвестиции в последние 4 года – более чем 1 миллиард евро </a:t>
            </a:r>
            <a:r>
              <a:rPr lang="ru-RU" sz="2400" smtClean="0">
                <a:solidFill>
                  <a:schemeClr val="tx2"/>
                </a:solidFill>
              </a:rPr>
              <a:t>;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</a:rPr>
              <a:t>14 670 компании из них</a:t>
            </a:r>
            <a:r>
              <a:rPr lang="bg-BG" sz="2400" smtClean="0">
                <a:solidFill>
                  <a:schemeClr val="tx2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1</a:t>
            </a:r>
            <a:r>
              <a:rPr lang="bg-BG" sz="2400" smtClean="0">
                <a:solidFill>
                  <a:schemeClr val="tx2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435 </a:t>
            </a:r>
            <a:r>
              <a:rPr lang="bg-BG" sz="2400" smtClean="0">
                <a:solidFill>
                  <a:schemeClr val="tx2"/>
                </a:solidFill>
              </a:rPr>
              <a:t>с зарубежным капиталом</a:t>
            </a:r>
            <a:endParaRPr lang="en-US" sz="240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96975"/>
            <a:ext cx="82296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588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3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157788"/>
            <a:ext cx="7993062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ина Бурга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Община Бургас</Template>
  <TotalTime>1840</TotalTime>
  <Words>777</Words>
  <Application>Microsoft Office PowerPoint</Application>
  <PresentationFormat>Экран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Община Бургас</vt:lpstr>
      <vt:lpstr>Слайд 1</vt:lpstr>
      <vt:lpstr>Слайд 2</vt:lpstr>
      <vt:lpstr>Слайд 3</vt:lpstr>
      <vt:lpstr>Слайд 4</vt:lpstr>
      <vt:lpstr>Транспортная инфраструктура и коммуникации</vt:lpstr>
      <vt:lpstr>     Порт Бургас</vt:lpstr>
      <vt:lpstr>Аэропорт Бургас</vt:lpstr>
      <vt:lpstr>Свободная Беспошлинная Зона</vt:lpstr>
      <vt:lpstr>Экономические показатели</vt:lpstr>
      <vt:lpstr>    Виды бизнеса</vt:lpstr>
      <vt:lpstr> Промышленность</vt:lpstr>
      <vt:lpstr>  Община Бургас – перспективы для развития</vt:lpstr>
      <vt:lpstr>Индустриальный и логистический парк- Бургас</vt:lpstr>
      <vt:lpstr>Индустриальный и логистический парк- Бургас</vt:lpstr>
      <vt:lpstr>Индустриальный парк – город Болгарово</vt:lpstr>
      <vt:lpstr>Технологичный парк  Болгарово</vt:lpstr>
      <vt:lpstr>Технологичный парк - Болгарово</vt:lpstr>
      <vt:lpstr>Слайд 18</vt:lpstr>
      <vt:lpstr>Слайд 19</vt:lpstr>
      <vt:lpstr>Икономический и социальный эффект</vt:lpstr>
      <vt:lpstr>И ЕЩЕ….</vt:lpstr>
      <vt:lpstr>Слайд 22</vt:lpstr>
    </vt:vector>
  </TitlesOfParts>
  <Company>Municipality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Община Бургас</dc:title>
  <dc:creator>Aristid Karavidov</dc:creator>
  <cp:lastModifiedBy>Админ</cp:lastModifiedBy>
  <cp:revision>142</cp:revision>
  <dcterms:created xsi:type="dcterms:W3CDTF">2011-12-03T12:59:05Z</dcterms:created>
  <dcterms:modified xsi:type="dcterms:W3CDTF">2015-06-04T10:07:55Z</dcterms:modified>
</cp:coreProperties>
</file>